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1" r:id="rId6"/>
    <p:sldId id="273" r:id="rId7"/>
    <p:sldId id="269" r:id="rId8"/>
    <p:sldId id="275" r:id="rId9"/>
    <p:sldId id="276" r:id="rId10"/>
    <p:sldId id="263" r:id="rId11"/>
    <p:sldId id="268" r:id="rId12"/>
    <p:sldId id="262" r:id="rId13"/>
    <p:sldId id="277" r:id="rId14"/>
    <p:sldId id="267" r:id="rId15"/>
    <p:sldId id="279" r:id="rId16"/>
    <p:sldId id="331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4" r:id="rId31"/>
    <p:sldId id="293" r:id="rId32"/>
    <p:sldId id="295" r:id="rId33"/>
    <p:sldId id="298" r:id="rId34"/>
    <p:sldId id="296" r:id="rId35"/>
    <p:sldId id="297" r:id="rId36"/>
    <p:sldId id="299" r:id="rId37"/>
    <p:sldId id="300" r:id="rId38"/>
    <p:sldId id="301" r:id="rId39"/>
    <p:sldId id="302" r:id="rId40"/>
    <p:sldId id="303" r:id="rId41"/>
    <p:sldId id="304" r:id="rId42"/>
    <p:sldId id="305" r:id="rId43"/>
    <p:sldId id="306" r:id="rId44"/>
    <p:sldId id="307" r:id="rId45"/>
    <p:sldId id="309" r:id="rId46"/>
    <p:sldId id="310" r:id="rId47"/>
    <p:sldId id="308" r:id="rId48"/>
    <p:sldId id="311" r:id="rId49"/>
    <p:sldId id="312" r:id="rId50"/>
    <p:sldId id="313" r:id="rId51"/>
    <p:sldId id="314" r:id="rId52"/>
    <p:sldId id="315" r:id="rId53"/>
    <p:sldId id="316" r:id="rId54"/>
    <p:sldId id="317" r:id="rId55"/>
    <p:sldId id="330" r:id="rId56"/>
    <p:sldId id="318" r:id="rId57"/>
    <p:sldId id="319" r:id="rId58"/>
    <p:sldId id="322" r:id="rId59"/>
    <p:sldId id="323" r:id="rId60"/>
    <p:sldId id="320" r:id="rId61"/>
    <p:sldId id="321" r:id="rId62"/>
    <p:sldId id="327" r:id="rId63"/>
    <p:sldId id="328" r:id="rId64"/>
    <p:sldId id="329" r:id="rId65"/>
    <p:sldId id="278" r:id="rId6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12/9/2025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12/9/2025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0" y="1254034"/>
            <a:ext cx="7685405" cy="3131697"/>
          </a:xfrm>
        </p:spPr>
        <p:txBody>
          <a:bodyPr>
            <a:normAutofit/>
          </a:bodyPr>
          <a:lstStyle/>
          <a:p>
            <a:pPr algn="l"/>
            <a:r>
              <a:rPr lang="en-US" sz="6000" b="1" cap="none" dirty="0" smtClean="0"/>
              <a:t>Temporomandibular</a:t>
            </a:r>
            <a:r>
              <a:rPr lang="en-US" sz="5400" b="1" cap="none" dirty="0" smtClean="0"/>
              <a:t> Joint</a:t>
            </a:r>
            <a:br>
              <a:rPr lang="en-US" sz="5400" b="1" cap="none" dirty="0" smtClean="0"/>
            </a:br>
            <a:r>
              <a:rPr lang="en-US" sz="5400" b="1" cap="none" dirty="0" smtClean="0"/>
              <a:t>Abnormalities</a:t>
            </a:r>
            <a:endParaRPr lang="en-US" sz="5400" cap="non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2000" cap="none" dirty="0" err="1" smtClean="0"/>
              <a:t>Dr.Sara</a:t>
            </a:r>
            <a:r>
              <a:rPr lang="en-US" sz="2000" cap="none" dirty="0" smtClean="0"/>
              <a:t> </a:t>
            </a:r>
            <a:r>
              <a:rPr lang="en-US" sz="2000" cap="none" dirty="0" err="1" smtClean="0"/>
              <a:t>Aliasghari</a:t>
            </a:r>
            <a:r>
              <a:rPr lang="en-US" sz="2000" cap="none" dirty="0" smtClean="0"/>
              <a:t/>
            </a:r>
            <a:br>
              <a:rPr lang="en-US" sz="2000" cap="none" dirty="0" smtClean="0"/>
            </a:br>
            <a:r>
              <a:rPr lang="en-US" sz="2000" cap="none" dirty="0" smtClean="0"/>
              <a:t>Ch.30</a:t>
            </a:r>
            <a:endParaRPr lang="en-US" sz="2000" cap="none" dirty="0"/>
          </a:p>
        </p:txBody>
      </p:sp>
    </p:spTree>
    <p:extLst>
      <p:ext uri="{BB962C8B-B14F-4D97-AF65-F5344CB8AC3E}">
        <p14:creationId xmlns:p14="http://schemas.microsoft.com/office/powerpoint/2010/main" val="766997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25" t="11832" r="50261" b="7993"/>
          <a:stretch/>
        </p:blipFill>
        <p:spPr>
          <a:xfrm>
            <a:off x="5159828" y="117566"/>
            <a:ext cx="5124254" cy="6596743"/>
          </a:xfrm>
        </p:spPr>
      </p:pic>
    </p:spTree>
    <p:extLst>
      <p:ext uri="{BB962C8B-B14F-4D97-AF65-F5344CB8AC3E}">
        <p14:creationId xmlns:p14="http://schemas.microsoft.com/office/powerpoint/2010/main" val="24364892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cap="none" dirty="0" err="1" smtClean="0"/>
              <a:t>Interarticular</a:t>
            </a:r>
            <a:r>
              <a:rPr lang="en-US" sz="4400" cap="none" dirty="0" smtClean="0"/>
              <a:t> Disc</a:t>
            </a:r>
            <a:endParaRPr lang="en-US" sz="4400" cap="none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22514" y="2259874"/>
            <a:ext cx="9013371" cy="3500845"/>
          </a:xfrm>
        </p:spPr>
        <p:txBody>
          <a:bodyPr>
            <a:noAutofit/>
          </a:bodyPr>
          <a:lstStyle/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Avascular Fibrous Connective Tissue,</a:t>
            </a:r>
          </a:p>
          <a:p>
            <a:endParaRPr lang="en-US" sz="20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Biconcave Shape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A Thick Anterior Band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A Thicker Posterior Band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A Thin Middle Or Intermediate Zone</a:t>
            </a:r>
          </a:p>
          <a:p>
            <a:endParaRPr lang="en-US" sz="2000" dirty="0" smtClean="0"/>
          </a:p>
          <a:p>
            <a:r>
              <a:rPr lang="en-US" sz="2000" dirty="0" smtClean="0"/>
              <a:t>The Disc Is Also </a:t>
            </a:r>
            <a:r>
              <a:rPr lang="en-US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Thicker</a:t>
            </a:r>
            <a:r>
              <a:rPr lang="en-US" sz="2000" dirty="0" smtClean="0"/>
              <a:t> Medially Than Laterally.</a:t>
            </a:r>
          </a:p>
          <a:p>
            <a:pPr marL="0" indent="0">
              <a:buNone/>
            </a:pPr>
            <a:r>
              <a:rPr lang="en-US" sz="2000" dirty="0" smtClean="0"/>
              <a:t>Close  mouth: posterior band</a:t>
            </a:r>
          </a:p>
          <a:p>
            <a:r>
              <a:rPr lang="en-US" sz="2000" dirty="0" smtClean="0"/>
              <a:t>Superior Surface Of The Condyle, Or Slightly Anterior To It, In The 11 O'clock Position. </a:t>
            </a:r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501059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9" t="25239" r="28321" b="12651"/>
          <a:stretch/>
        </p:blipFill>
        <p:spPr>
          <a:xfrm>
            <a:off x="5538651" y="790558"/>
            <a:ext cx="6827242" cy="5335922"/>
          </a:xfrm>
        </p:spPr>
      </p:pic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42" t="29268" r="23924" b="20442"/>
          <a:stretch/>
        </p:blipFill>
        <p:spPr>
          <a:xfrm>
            <a:off x="287382" y="790558"/>
            <a:ext cx="5120641" cy="5335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6379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Medial and lateral collateral </a:t>
            </a:r>
            <a:r>
              <a:rPr lang="en-US" dirty="0" smtClean="0"/>
              <a:t>ligaments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3947" y="122887"/>
            <a:ext cx="6421771" cy="445346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934" y="2735983"/>
            <a:ext cx="5697880" cy="4122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6960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859" y="191588"/>
            <a:ext cx="10131425" cy="1456267"/>
          </a:xfrm>
        </p:spPr>
        <p:txBody>
          <a:bodyPr/>
          <a:lstStyle/>
          <a:p>
            <a:r>
              <a:rPr lang="en-US" b="1" cap="none" dirty="0" err="1" smtClean="0"/>
              <a:t>Retrodiscal</a:t>
            </a:r>
            <a:r>
              <a:rPr lang="en-US" b="1" cap="none" dirty="0" smtClean="0"/>
              <a:t> Tissues (Posterior Disc Attachment)</a:t>
            </a:r>
            <a:endParaRPr lang="en-US" cap="none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4" t="10308" r="16548" b="13741"/>
          <a:stretch/>
        </p:blipFill>
        <p:spPr>
          <a:xfrm>
            <a:off x="3635675" y="1332411"/>
            <a:ext cx="8647612" cy="5525589"/>
          </a:xfrm>
        </p:spPr>
      </p:pic>
      <p:sp>
        <p:nvSpPr>
          <p:cNvPr id="5" name="Rectangle 4"/>
          <p:cNvSpPr/>
          <p:nvPr/>
        </p:nvSpPr>
        <p:spPr>
          <a:xfrm>
            <a:off x="0" y="1621117"/>
            <a:ext cx="3635675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latin typeface="PalatinoLinotype-Roman"/>
              </a:rPr>
              <a:t>bilaminar </a:t>
            </a:r>
            <a:r>
              <a:rPr lang="en-US" dirty="0" smtClean="0">
                <a:latin typeface="PalatinoLinotype-Roman"/>
              </a:rPr>
              <a:t>zone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smtClean="0">
                <a:latin typeface="PalatinoLinotype-Roman"/>
              </a:rPr>
              <a:t> </a:t>
            </a:r>
            <a:r>
              <a:rPr lang="en-US" dirty="0"/>
              <a:t>loose vascular </a:t>
            </a:r>
            <a:r>
              <a:rPr lang="en-US" dirty="0" smtClean="0"/>
              <a:t>tissue</a:t>
            </a:r>
          </a:p>
          <a:p>
            <a:endParaRPr lang="en-US" dirty="0">
              <a:latin typeface="PalatinoLinotype-Roman"/>
            </a:endParaRPr>
          </a:p>
          <a:p>
            <a:r>
              <a:rPr lang="en-US" sz="2400" b="1" dirty="0" smtClean="0">
                <a:latin typeface="PalatinoLinotype-Roman"/>
              </a:rPr>
              <a:t>s</a:t>
            </a:r>
            <a:r>
              <a:rPr lang="en-US" sz="2400" b="1" dirty="0"/>
              <a:t>uperior lamina </a:t>
            </a:r>
            <a:endParaRPr lang="en-US" sz="2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rich in </a:t>
            </a:r>
            <a:r>
              <a:rPr lang="en-US" dirty="0" smtClean="0"/>
              <a:t>elastin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posterior wall of the mandibular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fossa.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allows the disc to move </a:t>
            </a:r>
            <a:r>
              <a:rPr lang="en-US" dirty="0" smtClean="0"/>
              <a:t>anteriorly</a:t>
            </a:r>
          </a:p>
          <a:p>
            <a:r>
              <a:rPr lang="en-US" dirty="0" smtClean="0"/>
              <a:t>in opening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On </a:t>
            </a:r>
            <a:r>
              <a:rPr lang="en-US" dirty="0"/>
              <a:t>closing</a:t>
            </a:r>
            <a:r>
              <a:rPr lang="en-US" dirty="0" smtClean="0"/>
              <a:t>, allows to recoil the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disc </a:t>
            </a:r>
            <a:r>
              <a:rPr lang="en-US" dirty="0"/>
              <a:t>posteriorly.</a:t>
            </a:r>
            <a:endParaRPr lang="en-US" dirty="0" smtClean="0">
              <a:latin typeface="PalatinoLinotype-Roman"/>
            </a:endParaRP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2400" b="1" dirty="0" smtClean="0"/>
              <a:t>inferior lamina</a:t>
            </a:r>
            <a:endParaRPr lang="en-US" sz="2400" b="1" dirty="0"/>
          </a:p>
          <a:p>
            <a:r>
              <a:rPr lang="en-US" dirty="0" smtClean="0"/>
              <a:t>more tightly</a:t>
            </a:r>
          </a:p>
          <a:p>
            <a:r>
              <a:rPr lang="en-US" dirty="0" smtClean="0"/>
              <a:t>the </a:t>
            </a:r>
            <a:r>
              <a:rPr lang="en-US" dirty="0"/>
              <a:t>posterior surface of the condyle.</a:t>
            </a:r>
          </a:p>
        </p:txBody>
      </p:sp>
    </p:spTree>
    <p:extLst>
      <p:ext uri="{BB962C8B-B14F-4D97-AF65-F5344CB8AC3E}">
        <p14:creationId xmlns:p14="http://schemas.microsoft.com/office/powerpoint/2010/main" val="32623924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979817"/>
            <a:ext cx="4578530" cy="1820091"/>
          </a:xfrm>
        </p:spPr>
        <p:txBody>
          <a:bodyPr>
            <a:normAutofit/>
          </a:bodyPr>
          <a:lstStyle/>
          <a:p>
            <a:r>
              <a:rPr lang="en-US" sz="1800" cap="none" dirty="0" smtClean="0"/>
              <a:t>rotational – </a:t>
            </a:r>
            <a:r>
              <a:rPr lang="en-US" sz="1800" cap="none" dirty="0" err="1" smtClean="0"/>
              <a:t>hing</a:t>
            </a:r>
            <a:r>
              <a:rPr lang="en-US" sz="1800" cap="none" dirty="0" smtClean="0"/>
              <a:t> like</a:t>
            </a:r>
            <a:br>
              <a:rPr lang="en-US" sz="1800" cap="none" dirty="0" smtClean="0"/>
            </a:br>
            <a:r>
              <a:rPr lang="en-US" sz="1800" cap="none" dirty="0" smtClean="0"/>
              <a:t/>
            </a:r>
            <a:br>
              <a:rPr lang="en-US" sz="1800" cap="none" dirty="0" smtClean="0"/>
            </a:br>
            <a:r>
              <a:rPr lang="en-US" sz="1800" cap="none" dirty="0" smtClean="0"/>
              <a:t>post.2-5 </a:t>
            </a:r>
            <a:r>
              <a:rPr lang="en-US" sz="1200" cap="none" dirty="0" smtClean="0">
                <a:solidFill>
                  <a:srgbClr val="FFFF00"/>
                </a:solidFill>
              </a:rPr>
              <a:t>mm</a:t>
            </a:r>
            <a:r>
              <a:rPr lang="en-US" sz="1800" cap="none" dirty="0" smtClean="0"/>
              <a:t/>
            </a:r>
            <a:br>
              <a:rPr lang="en-US" sz="1800" cap="none" dirty="0" smtClean="0"/>
            </a:br>
            <a:r>
              <a:rPr lang="en-US" sz="1800" cap="none" dirty="0" smtClean="0"/>
              <a:t>ant.5-8 mm</a:t>
            </a:r>
            <a:endParaRPr lang="en-US" sz="1800" cap="none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89949" y="5294"/>
            <a:ext cx="6564394" cy="6852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3253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327" y="836023"/>
            <a:ext cx="10333900" cy="495517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sz="2000" dirty="0" smtClean="0"/>
              <a:t>an </a:t>
            </a:r>
            <a:r>
              <a:rPr lang="en-US" sz="2000" dirty="0"/>
              <a:t>osseous abnormality </a:t>
            </a:r>
            <a:endParaRPr lang="en-US" sz="20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 smtClean="0"/>
              <a:t>infection </a:t>
            </a:r>
            <a:r>
              <a:rPr lang="en-US" sz="2000" dirty="0"/>
              <a:t>is </a:t>
            </a:r>
            <a:r>
              <a:rPr lang="en-US" sz="2000" dirty="0" smtClean="0"/>
              <a:t>suspected in </a:t>
            </a:r>
            <a:r>
              <a:rPr lang="en-US" sz="2000" dirty="0"/>
              <a:t>patients with a history </a:t>
            </a:r>
            <a:r>
              <a:rPr lang="en-US" sz="2000" dirty="0" smtClean="0"/>
              <a:t>of trauma</a:t>
            </a:r>
            <a:endParaRPr lang="en-US" sz="2000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 smtClean="0"/>
              <a:t> </a:t>
            </a:r>
            <a:r>
              <a:rPr lang="en-US" sz="2000" dirty="0"/>
              <a:t>significant </a:t>
            </a:r>
            <a:r>
              <a:rPr lang="en-US" sz="2000" dirty="0" smtClean="0"/>
              <a:t>dysfunction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 smtClean="0"/>
              <a:t> </a:t>
            </a:r>
            <a:r>
              <a:rPr lang="en-US" sz="2000" dirty="0"/>
              <a:t>alteration in range of motion, sensory </a:t>
            </a:r>
            <a:r>
              <a:rPr lang="en-US" sz="2000" dirty="0" smtClean="0"/>
              <a:t>or motor abnormalities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 smtClean="0"/>
              <a:t>significant </a:t>
            </a:r>
            <a:r>
              <a:rPr lang="en-US" sz="2000" dirty="0"/>
              <a:t>changes in occlusion</a:t>
            </a:r>
            <a:r>
              <a:rPr lang="en-US" sz="2000" dirty="0" smtClean="0"/>
              <a:t>.</a:t>
            </a:r>
          </a:p>
          <a:p>
            <a:pPr marL="0" indent="0">
              <a:buNone/>
            </a:pPr>
            <a:r>
              <a:rPr lang="en-US" sz="2000" dirty="0" smtClean="0"/>
              <a:t> </a:t>
            </a:r>
            <a:r>
              <a:rPr lang="en-US" sz="2000" dirty="0"/>
              <a:t>TMJ imaging is </a:t>
            </a:r>
            <a:r>
              <a:rPr lang="en-US" sz="2000" dirty="0" smtClean="0"/>
              <a:t>not indicated </a:t>
            </a:r>
            <a:r>
              <a:rPr lang="en-US" sz="2000" dirty="0"/>
              <a:t>for joint </a:t>
            </a:r>
            <a:r>
              <a:rPr lang="en-US" sz="2000" b="1" dirty="0"/>
              <a:t>sounds</a:t>
            </a:r>
            <a:r>
              <a:rPr lang="en-US" sz="2000" dirty="0"/>
              <a:t> if other signs or symptoms are absent,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For asymptomatic </a:t>
            </a:r>
            <a:r>
              <a:rPr lang="en-US" sz="2000" dirty="0"/>
              <a:t>children and adolescents before orthodontic treatment.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The</a:t>
            </a:r>
            <a:r>
              <a:rPr lang="en-US" sz="2000" dirty="0"/>
              <a:t> </a:t>
            </a:r>
            <a:r>
              <a:rPr lang="en-US" sz="2000" dirty="0" smtClean="0"/>
              <a:t>purposes </a:t>
            </a:r>
            <a:r>
              <a:rPr lang="en-US" sz="2000" dirty="0"/>
              <a:t>of TMJ imaging are to evaluate the integrity and relationships of </a:t>
            </a:r>
            <a:r>
              <a:rPr lang="en-US" sz="2000" dirty="0" smtClean="0"/>
              <a:t>the hard </a:t>
            </a:r>
            <a:r>
              <a:rPr lang="en-US" sz="2000" dirty="0"/>
              <a:t>and soft tissues, confirm the extent or stage of progression of disease, </a:t>
            </a:r>
            <a:r>
              <a:rPr lang="en-US" sz="2000" dirty="0" smtClean="0"/>
              <a:t>and evaluate </a:t>
            </a:r>
            <a:r>
              <a:rPr lang="en-US" sz="2000" dirty="0"/>
              <a:t>the effects of treatment.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191160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0131425" cy="1456267"/>
          </a:xfrm>
        </p:spPr>
        <p:txBody>
          <a:bodyPr/>
          <a:lstStyle/>
          <a:p>
            <a:r>
              <a:rPr lang="en-US" b="1" cap="none" dirty="0" smtClean="0"/>
              <a:t>Temporomandibular Joint Imaging Modalities</a:t>
            </a:r>
            <a:endParaRPr lang="en-US" cap="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1" y="2142067"/>
            <a:ext cx="10268586" cy="4297922"/>
          </a:xfrm>
        </p:spPr>
        <p:txBody>
          <a:bodyPr>
            <a:noAutofit/>
          </a:bodyPr>
          <a:lstStyle/>
          <a:p>
            <a:endParaRPr lang="en-US" b="1" dirty="0" smtClean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endParaRPr lang="en-US" b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endParaRPr lang="en-US" sz="2400" b="1" dirty="0" smtClean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r>
              <a:rPr lang="en-US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Panoramic Imaging</a:t>
            </a:r>
          </a:p>
          <a:p>
            <a:r>
              <a:rPr lang="en-US" sz="2000" dirty="0"/>
              <a:t>useful tool for providing a broad overview of the </a:t>
            </a:r>
            <a:r>
              <a:rPr lang="en-US" sz="2000" dirty="0" smtClean="0"/>
              <a:t>anatomic structures </a:t>
            </a:r>
            <a:r>
              <a:rPr lang="en-US" sz="2000" dirty="0"/>
              <a:t>of and around the </a:t>
            </a:r>
            <a:r>
              <a:rPr lang="en-US" sz="2000" dirty="0" smtClean="0"/>
              <a:t>TMJ</a:t>
            </a:r>
          </a:p>
          <a:p>
            <a:r>
              <a:rPr lang="en-US" sz="2000" dirty="0" smtClean="0"/>
              <a:t>Rule out </a:t>
            </a:r>
            <a:r>
              <a:rPr lang="en-US" sz="2000" dirty="0"/>
              <a:t>gross </a:t>
            </a:r>
            <a:r>
              <a:rPr lang="en-US" sz="2000" dirty="0" smtClean="0"/>
              <a:t>disease</a:t>
            </a:r>
          </a:p>
          <a:p>
            <a:r>
              <a:rPr lang="en-US" sz="2000" dirty="0" smtClean="0"/>
              <a:t>it </a:t>
            </a:r>
            <a:r>
              <a:rPr lang="en-US" sz="2000" dirty="0"/>
              <a:t>is the only imaging required </a:t>
            </a:r>
            <a:r>
              <a:rPr lang="en-US" sz="2000" dirty="0" smtClean="0"/>
              <a:t>before conservative </a:t>
            </a:r>
            <a:r>
              <a:rPr lang="en-US" sz="2000" dirty="0"/>
              <a:t>therapy is </a:t>
            </a:r>
            <a:r>
              <a:rPr lang="en-US" sz="2000" dirty="0" smtClean="0"/>
              <a:t>initiated</a:t>
            </a:r>
          </a:p>
          <a:p>
            <a:r>
              <a:rPr lang="en-US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Gross osseous changes involving the condyles </a:t>
            </a:r>
            <a:r>
              <a:rPr lang="en-US" sz="20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/>
              <a:t>Asymmetries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/>
              <a:t>extensive erosions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/>
              <a:t>large osteophytes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/>
              <a:t> neoplasms</a:t>
            </a:r>
            <a:endParaRPr lang="en-US" sz="2000" dirty="0"/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/>
              <a:t> fractures</a:t>
            </a:r>
            <a:endParaRPr lang="en-US" sz="2000" dirty="0"/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12974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Panoramic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1887" y="1593669"/>
            <a:ext cx="10425340" cy="4197531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+mj-lt"/>
              <a:buAutoNum type="arabicPeriod"/>
            </a:pPr>
            <a:endParaRPr lang="en-US" sz="2400" dirty="0"/>
          </a:p>
          <a:p>
            <a:pPr>
              <a:lnSpc>
                <a:spcPct val="150000"/>
              </a:lnSpc>
            </a:pPr>
            <a:r>
              <a:rPr lang="en-US" sz="2400" dirty="0" smtClean="0"/>
              <a:t>panoramic </a:t>
            </a:r>
            <a:r>
              <a:rPr lang="en-US" sz="2400" dirty="0"/>
              <a:t>imaging is less reliable for more subtle </a:t>
            </a:r>
            <a:r>
              <a:rPr lang="en-US" sz="2400" dirty="0" smtClean="0"/>
              <a:t>changes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comparing left and </a:t>
            </a:r>
            <a:r>
              <a:rPr lang="en-US" sz="2400" dirty="0" smtClean="0"/>
              <a:t>right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no information about </a:t>
            </a:r>
            <a:r>
              <a:rPr lang="en-US" sz="2400" dirty="0" smtClean="0"/>
              <a:t>condylar position </a:t>
            </a:r>
            <a:r>
              <a:rPr lang="en-US" sz="2400" dirty="0"/>
              <a:t>or </a:t>
            </a:r>
            <a:r>
              <a:rPr lang="en-US" sz="2400" dirty="0" smtClean="0"/>
              <a:t>function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mild osseous changes may be </a:t>
            </a:r>
            <a:r>
              <a:rPr lang="en-US" sz="2400" dirty="0" smtClean="0"/>
              <a:t>obscured, superimposition </a:t>
            </a:r>
            <a:r>
              <a:rPr lang="en-US" sz="2400" dirty="0"/>
              <a:t>by the skull base and zygomatic arch</a:t>
            </a:r>
            <a:r>
              <a:rPr lang="en-US" dirty="0" smtClean="0"/>
              <a:t>.</a:t>
            </a:r>
          </a:p>
          <a:p>
            <a:r>
              <a:rPr lang="en-US" dirty="0" smtClean="0"/>
              <a:t>In detailed </a:t>
            </a:r>
            <a:r>
              <a:rPr lang="en-US" dirty="0"/>
              <a:t>assessment of the joint structures is desired, the </a:t>
            </a:r>
            <a:r>
              <a:rPr lang="en-US" dirty="0" smtClean="0"/>
              <a:t>panoramic image </a:t>
            </a:r>
            <a:r>
              <a:rPr lang="en-US" dirty="0"/>
              <a:t>should be supplemented.</a:t>
            </a:r>
            <a:endParaRPr lang="en-US" b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23251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76269" y="9396"/>
            <a:ext cx="5105582" cy="6848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129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cap="none" dirty="0" smtClean="0"/>
              <a:t>Symptoms</a:t>
            </a:r>
            <a:endParaRPr lang="en-US" sz="4400" cap="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Pain In The TMJ Or Ear, Or Both</a:t>
            </a:r>
          </a:p>
          <a:p>
            <a:r>
              <a:rPr lang="en-US" dirty="0" smtClean="0"/>
              <a:t>Headache</a:t>
            </a:r>
          </a:p>
          <a:p>
            <a:r>
              <a:rPr lang="en-US" dirty="0" smtClean="0"/>
              <a:t> Muscle Tenderness</a:t>
            </a:r>
          </a:p>
          <a:p>
            <a:r>
              <a:rPr lang="en-US" dirty="0" smtClean="0"/>
              <a:t> Joint Stiffness</a:t>
            </a:r>
          </a:p>
          <a:p>
            <a:r>
              <a:rPr lang="en-US" dirty="0" smtClean="0"/>
              <a:t> Clicking Or Other Joint Noises</a:t>
            </a:r>
          </a:p>
          <a:p>
            <a:r>
              <a:rPr lang="en-US" dirty="0" smtClean="0"/>
              <a:t> Reduced Range Of Motion</a:t>
            </a:r>
          </a:p>
          <a:p>
            <a:r>
              <a:rPr lang="en-US" dirty="0" smtClean="0"/>
              <a:t> Locking And Subluxation</a:t>
            </a:r>
          </a:p>
        </p:txBody>
      </p:sp>
    </p:spTree>
    <p:extLst>
      <p:ext uri="{BB962C8B-B14F-4D97-AF65-F5344CB8AC3E}">
        <p14:creationId xmlns:p14="http://schemas.microsoft.com/office/powerpoint/2010/main" val="30788364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none" dirty="0" smtClean="0"/>
              <a:t>Cone Beam Computed Tomography</a:t>
            </a:r>
            <a:endParaRPr lang="en-US" cap="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1257" y="1698171"/>
            <a:ext cx="11181806" cy="5264332"/>
          </a:xfrm>
        </p:spPr>
        <p:txBody>
          <a:bodyPr>
            <a:normAutofit/>
          </a:bodyPr>
          <a:lstStyle/>
          <a:p>
            <a:r>
              <a:rPr lang="en-US" dirty="0"/>
              <a:t>allow the user to reconstruct </a:t>
            </a:r>
            <a:r>
              <a:rPr lang="en-US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thin</a:t>
            </a:r>
            <a:r>
              <a:rPr lang="en-US" dirty="0"/>
              <a:t> section views </a:t>
            </a:r>
            <a:r>
              <a:rPr lang="en-US" dirty="0" smtClean="0"/>
              <a:t>of anatomy </a:t>
            </a:r>
            <a:r>
              <a:rPr lang="en-US" dirty="0"/>
              <a:t>in multiple, customizable planes</a:t>
            </a:r>
            <a:r>
              <a:rPr lang="en-US" dirty="0" smtClean="0"/>
              <a:t>.</a:t>
            </a:r>
          </a:p>
          <a:p>
            <a:r>
              <a:rPr lang="en-US" dirty="0"/>
              <a:t>coronal and sagittal planes, corrected along the long axes </a:t>
            </a:r>
            <a:r>
              <a:rPr lang="en-US" dirty="0" smtClean="0"/>
              <a:t>of the </a:t>
            </a:r>
            <a:r>
              <a:rPr lang="en-US" dirty="0"/>
              <a:t>condylar </a:t>
            </a:r>
            <a:r>
              <a:rPr lang="en-US" dirty="0" smtClean="0"/>
              <a:t>heads</a:t>
            </a:r>
          </a:p>
          <a:p>
            <a:r>
              <a:rPr lang="en-US" dirty="0" smtClean="0"/>
              <a:t> corrected coronal, sagittal</a:t>
            </a:r>
          </a:p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useful for assessing </a:t>
            </a:r>
            <a:r>
              <a:rPr lang="en-US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skeletal asymmetries 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or other osseous </a:t>
            </a:r>
            <a:r>
              <a:rPr lang="en-US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deformities</a:t>
            </a:r>
            <a:endParaRPr lang="en-US" dirty="0"/>
          </a:p>
          <a:p>
            <a:r>
              <a:rPr lang="en-US" dirty="0" smtClean="0"/>
              <a:t>closed </a:t>
            </a:r>
            <a:r>
              <a:rPr lang="en-US" dirty="0"/>
              <a:t>mouth position with the teeth in </a:t>
            </a:r>
            <a:r>
              <a:rPr lang="en-US" dirty="0" smtClean="0"/>
              <a:t>maximal </a:t>
            </a:r>
            <a:r>
              <a:rPr lang="en-US" dirty="0" err="1" smtClean="0"/>
              <a:t>intercuspation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Osseous changes with </a:t>
            </a:r>
            <a:r>
              <a:rPr lang="en-US" dirty="0"/>
              <a:t>DJD. </a:t>
            </a:r>
            <a:endParaRPr lang="en-US" dirty="0" smtClean="0"/>
          </a:p>
          <a:p>
            <a:r>
              <a:rPr lang="en-US" dirty="0" smtClean="0"/>
              <a:t>The presence </a:t>
            </a:r>
            <a:r>
              <a:rPr lang="en-US" dirty="0"/>
              <a:t>and extent of </a:t>
            </a:r>
            <a:r>
              <a:rPr lang="en-US" dirty="0" err="1"/>
              <a:t>ankylosis</a:t>
            </a:r>
            <a:r>
              <a:rPr lang="en-US" dirty="0"/>
              <a:t> and </a:t>
            </a:r>
            <a:r>
              <a:rPr lang="en-US" dirty="0" smtClean="0"/>
              <a:t>neoplasms </a:t>
            </a:r>
          </a:p>
          <a:p>
            <a:r>
              <a:rPr lang="en-US" dirty="0" smtClean="0"/>
              <a:t>characterizing fractures</a:t>
            </a:r>
          </a:p>
          <a:p>
            <a:r>
              <a:rPr lang="en-US" dirty="0" smtClean="0"/>
              <a:t>Evaluating complications </a:t>
            </a:r>
            <a:r>
              <a:rPr lang="en-US" dirty="0"/>
              <a:t>from the use of polytetrafluoroethylene or silicon sheet </a:t>
            </a:r>
            <a:r>
              <a:rPr lang="en-US" dirty="0" smtClean="0"/>
              <a:t>implants</a:t>
            </a:r>
          </a:p>
          <a:p>
            <a:r>
              <a:rPr lang="en-US" dirty="0" smtClean="0"/>
              <a:t>identifying </a:t>
            </a:r>
            <a:r>
              <a:rPr lang="en-US" dirty="0"/>
              <a:t>heterotopic bone growth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7594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81742" y="0"/>
            <a:ext cx="6139542" cy="704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1442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none" dirty="0" err="1" smtClean="0"/>
              <a:t>Multidetector</a:t>
            </a:r>
            <a:r>
              <a:rPr lang="en-US" b="1" cap="none" dirty="0" smtClean="0"/>
              <a:t> Computed Tomography</a:t>
            </a:r>
            <a:br>
              <a:rPr lang="en-US" b="1" cap="none" dirty="0" smtClean="0"/>
            </a:br>
            <a:endParaRPr lang="en-US" cap="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dirty="0" smtClean="0"/>
              <a:t>it </a:t>
            </a:r>
            <a:r>
              <a:rPr lang="en-US" dirty="0"/>
              <a:t>allows some—albeit limited—visualization of the </a:t>
            </a:r>
            <a:r>
              <a:rPr lang="en-US" dirty="0" smtClean="0"/>
              <a:t>soft tissues</a:t>
            </a:r>
            <a:r>
              <a:rPr lang="en-US" dirty="0"/>
              <a:t>. </a:t>
            </a:r>
            <a:endParaRPr lang="en-US" dirty="0" smtClean="0"/>
          </a:p>
          <a:p>
            <a:pPr>
              <a:lnSpc>
                <a:spcPct val="200000"/>
              </a:lnSpc>
            </a:pPr>
            <a:r>
              <a:rPr lang="en-US" dirty="0" smtClean="0"/>
              <a:t>when </a:t>
            </a:r>
            <a:r>
              <a:rPr lang="en-US" dirty="0"/>
              <a:t>a neoplasm is suspected to extend beyond bone borders. </a:t>
            </a:r>
            <a:endParaRPr lang="en-US" dirty="0" smtClean="0"/>
          </a:p>
          <a:p>
            <a:pPr>
              <a:lnSpc>
                <a:spcPct val="200000"/>
              </a:lnSpc>
            </a:pPr>
            <a:r>
              <a:rPr lang="en-US" dirty="0" smtClean="0"/>
              <a:t>The </a:t>
            </a:r>
            <a:r>
              <a:rPr lang="en-US" dirty="0"/>
              <a:t>articular </a:t>
            </a:r>
            <a:r>
              <a:rPr lang="en-US" dirty="0" smtClean="0"/>
              <a:t>disc cannot </a:t>
            </a:r>
            <a:r>
              <a:rPr lang="en-US" dirty="0"/>
              <a:t>be visualized with this </a:t>
            </a:r>
            <a:r>
              <a:rPr lang="en-US" dirty="0" smtClean="0"/>
              <a:t>modality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patients </a:t>
            </a:r>
            <a:r>
              <a:rPr lang="en-US" dirty="0"/>
              <a:t>are exposed to higher </a:t>
            </a:r>
            <a:r>
              <a:rPr lang="en-US" dirty="0" smtClean="0"/>
              <a:t>radiation doses </a:t>
            </a:r>
            <a:r>
              <a:rPr lang="en-US" dirty="0"/>
              <a:t>than CBCT imaging.</a:t>
            </a:r>
          </a:p>
        </p:txBody>
      </p:sp>
    </p:spTree>
    <p:extLst>
      <p:ext uri="{BB962C8B-B14F-4D97-AF65-F5344CB8AC3E}">
        <p14:creationId xmlns:p14="http://schemas.microsoft.com/office/powerpoint/2010/main" val="18668865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none" dirty="0" smtClean="0"/>
              <a:t>Magnetic Resonance Imaging</a:t>
            </a:r>
            <a:endParaRPr lang="en-US" cap="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1257" y="1802674"/>
            <a:ext cx="11207932" cy="4754879"/>
          </a:xfrm>
        </p:spPr>
        <p:txBody>
          <a:bodyPr>
            <a:normAutofit/>
          </a:bodyPr>
          <a:lstStyle/>
          <a:p>
            <a:r>
              <a:rPr lang="en-US" sz="2000" dirty="0" smtClean="0"/>
              <a:t>static </a:t>
            </a:r>
            <a:r>
              <a:rPr lang="en-US" sz="2000" dirty="0"/>
              <a:t>and gradient magnetic fields, and nonionizing </a:t>
            </a:r>
            <a:r>
              <a:rPr lang="en-US" sz="2000" dirty="0" smtClean="0"/>
              <a:t>electromagnetic radiation </a:t>
            </a:r>
          </a:p>
          <a:p>
            <a:r>
              <a:rPr lang="en-US" sz="2000" dirty="0" smtClean="0"/>
              <a:t>Specialized </a:t>
            </a:r>
            <a:r>
              <a:rPr lang="en-US" sz="2000" dirty="0"/>
              <a:t>surface coils placed on the skin surface over the </a:t>
            </a:r>
            <a:r>
              <a:rPr lang="en-US" sz="2000" dirty="0" smtClean="0"/>
              <a:t>patient's TMJs </a:t>
            </a:r>
            <a:r>
              <a:rPr lang="en-US" sz="2000" dirty="0"/>
              <a:t>improve image signal-to-noise, and therefore image quality. </a:t>
            </a:r>
            <a:endParaRPr lang="en-US" sz="2000" dirty="0" smtClean="0"/>
          </a:p>
          <a:p>
            <a:r>
              <a:rPr lang="en-US" sz="2000" dirty="0" smtClean="0"/>
              <a:t>use </a:t>
            </a:r>
            <a:r>
              <a:rPr lang="en-US" sz="2000" dirty="0"/>
              <a:t>of T1-weighted, proton density or T2-weighted </a:t>
            </a:r>
            <a:r>
              <a:rPr lang="en-US" sz="2000" dirty="0" smtClean="0"/>
              <a:t>pulse sequences</a:t>
            </a:r>
          </a:p>
          <a:p>
            <a:r>
              <a:rPr lang="en-U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Proton 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density </a:t>
            </a:r>
            <a:r>
              <a:rPr lang="en-U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images </a:t>
            </a:r>
            <a:r>
              <a:rPr lang="en-US" sz="2000" dirty="0" smtClean="0"/>
              <a:t>are </a:t>
            </a:r>
            <a:r>
              <a:rPr lang="en-US" sz="2000" dirty="0"/>
              <a:t>slightly superior to T1-weighted images in demonstrating osseous and </a:t>
            </a:r>
            <a:r>
              <a:rPr lang="en-US" sz="2000" dirty="0" err="1" smtClean="0"/>
              <a:t>discal</a:t>
            </a:r>
            <a:r>
              <a:rPr lang="en-US" sz="2000" dirty="0"/>
              <a:t> </a:t>
            </a:r>
            <a:r>
              <a:rPr lang="en-US" sz="2000" dirty="0" smtClean="0"/>
              <a:t>tissues,</a:t>
            </a:r>
          </a:p>
          <a:p>
            <a:r>
              <a:rPr lang="en-U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T2-weighted</a:t>
            </a:r>
            <a:r>
              <a:rPr lang="en-US" sz="2000" dirty="0" smtClean="0"/>
              <a:t> </a:t>
            </a:r>
            <a:r>
              <a:rPr lang="en-US" sz="2000" dirty="0"/>
              <a:t>images demonstrate inflammation and joint </a:t>
            </a:r>
            <a:r>
              <a:rPr lang="en-US" sz="2000" dirty="0" smtClean="0"/>
              <a:t>effusion</a:t>
            </a:r>
            <a:endParaRPr lang="en-US" sz="2000" dirty="0"/>
          </a:p>
          <a:p>
            <a:r>
              <a:rPr lang="en-US" sz="2000" dirty="0" smtClean="0"/>
              <a:t>allows </a:t>
            </a:r>
            <a:r>
              <a:rPr lang="en-US" sz="2000" dirty="0"/>
              <a:t>the acquisition of images in the corrected sagittal </a:t>
            </a:r>
            <a:r>
              <a:rPr lang="en-US" sz="2000" dirty="0" smtClean="0"/>
              <a:t>and coronal </a:t>
            </a:r>
            <a:r>
              <a:rPr lang="en-US" sz="2000" dirty="0"/>
              <a:t>planes without repositioning the patient </a:t>
            </a:r>
          </a:p>
        </p:txBody>
      </p:sp>
    </p:spTree>
    <p:extLst>
      <p:ext uri="{BB962C8B-B14F-4D97-AF65-F5344CB8AC3E}">
        <p14:creationId xmlns:p14="http://schemas.microsoft.com/office/powerpoint/2010/main" val="7037285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9471" y="1723399"/>
            <a:ext cx="3484071" cy="46476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3205" y="1621021"/>
            <a:ext cx="3560817" cy="47500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3685" y="1723399"/>
            <a:ext cx="3338749" cy="4644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1532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Is Contraindicated In: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patients </a:t>
            </a:r>
            <a:r>
              <a:rPr lang="en-US" dirty="0"/>
              <a:t>who have pacemakers or some other </a:t>
            </a:r>
            <a:r>
              <a:rPr lang="en-US" dirty="0" smtClean="0"/>
              <a:t>implanted devices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/>
              <a:t>intracranial vascular </a:t>
            </a:r>
            <a:r>
              <a:rPr lang="en-US" dirty="0" smtClean="0"/>
              <a:t>clips</a:t>
            </a:r>
          </a:p>
          <a:p>
            <a:endParaRPr lang="en-US" dirty="0" smtClean="0"/>
          </a:p>
          <a:p>
            <a:r>
              <a:rPr lang="en-US" dirty="0" smtClean="0"/>
              <a:t>metal </a:t>
            </a:r>
            <a:r>
              <a:rPr lang="en-US" dirty="0"/>
              <a:t>particles in vital structures.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Dental </a:t>
            </a:r>
            <a:r>
              <a:rPr lang="en-US" dirty="0" smtClean="0"/>
              <a:t>materials </a:t>
            </a:r>
            <a:r>
              <a:rPr lang="en-US" dirty="0"/>
              <a:t>that contain stainless steel or its component metals, such as </a:t>
            </a:r>
            <a:r>
              <a:rPr lang="en-US" dirty="0" smtClean="0"/>
              <a:t>orthodontic hardware</a:t>
            </a:r>
            <a:r>
              <a:rPr lang="en-US" dirty="0"/>
              <a:t>, may create image </a:t>
            </a: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artifacts over the </a:t>
            </a: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jaws</a:t>
            </a:r>
          </a:p>
          <a:p>
            <a:endParaRPr lang="en-US" dirty="0"/>
          </a:p>
          <a:p>
            <a:r>
              <a:rPr lang="en-US" dirty="0" smtClean="0"/>
              <a:t>Some </a:t>
            </a:r>
            <a:r>
              <a:rPr lang="en-US" dirty="0"/>
              <a:t>patients </a:t>
            </a:r>
            <a:r>
              <a:rPr lang="en-US" dirty="0" smtClean="0"/>
              <a:t>with claustrophobia </a:t>
            </a:r>
            <a:r>
              <a:rPr lang="en-US" dirty="0"/>
              <a:t>or an inability to remain motionless.</a:t>
            </a:r>
          </a:p>
        </p:txBody>
      </p:sp>
    </p:spTree>
    <p:extLst>
      <p:ext uri="{BB962C8B-B14F-4D97-AF65-F5344CB8AC3E}">
        <p14:creationId xmlns:p14="http://schemas.microsoft.com/office/powerpoint/2010/main" val="34916814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cap="none" dirty="0" smtClean="0"/>
              <a:t>Abnormalities Of The Temporomandibular Joint</a:t>
            </a:r>
            <a:br>
              <a:rPr lang="en-US" b="1" cap="none" dirty="0" smtClean="0"/>
            </a:br>
            <a:r>
              <a:rPr lang="en-US" sz="3200" b="1" cap="none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Developmental Abnormalities</a:t>
            </a:r>
            <a:endParaRPr lang="en-US" sz="3200" cap="none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8364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none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Condylar Hyperplasia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developmental </a:t>
            </a:r>
            <a:r>
              <a:rPr lang="en-US" dirty="0"/>
              <a:t>abnormality 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Enlargement and 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occasionally</a:t>
            </a:r>
            <a:r>
              <a:rPr lang="en-US" dirty="0"/>
              <a:t> deformity of the condylar head; </a:t>
            </a:r>
            <a:r>
              <a:rPr lang="en-US" dirty="0" smtClean="0"/>
              <a:t>secondary </a:t>
            </a:r>
            <a:r>
              <a:rPr lang="en-US" dirty="0"/>
              <a:t>effect </a:t>
            </a:r>
            <a:r>
              <a:rPr lang="en-US" dirty="0" smtClean="0"/>
              <a:t>on the </a:t>
            </a:r>
            <a:r>
              <a:rPr lang="en-US" dirty="0"/>
              <a:t>mandibular </a:t>
            </a:r>
            <a:r>
              <a:rPr lang="en-US" dirty="0" smtClean="0"/>
              <a:t>fossa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etiologic </a:t>
            </a:r>
            <a:r>
              <a:rPr lang="en-US" dirty="0"/>
              <a:t>factors include hormonal influences, trauma, infection, </a:t>
            </a:r>
            <a:r>
              <a:rPr lang="en-US" dirty="0" smtClean="0"/>
              <a:t>heredity, intrauterine </a:t>
            </a:r>
            <a:r>
              <a:rPr lang="en-US" dirty="0"/>
              <a:t>factors, and </a:t>
            </a:r>
            <a:r>
              <a:rPr lang="en-US" dirty="0" err="1"/>
              <a:t>hypervascularity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72921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4949" y="248195"/>
            <a:ext cx="10412277" cy="5543006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en-US" sz="1600" dirty="0" smtClean="0"/>
              <a:t>Unilateral </a:t>
            </a:r>
          </a:p>
          <a:p>
            <a:pPr>
              <a:lnSpc>
                <a:spcPct val="170000"/>
              </a:lnSpc>
            </a:pPr>
            <a:r>
              <a:rPr lang="en-US" sz="1600" dirty="0" smtClean="0"/>
              <a:t>Accompanied By Varying Degrees Of Hyperplasia Of The Ipsilateral Mandible.</a:t>
            </a:r>
          </a:p>
          <a:p>
            <a:pPr>
              <a:lnSpc>
                <a:spcPct val="170000"/>
              </a:lnSpc>
            </a:pPr>
            <a:r>
              <a:rPr lang="en-US" sz="1600" dirty="0" smtClean="0"/>
              <a:t>More Common In </a:t>
            </a:r>
            <a:r>
              <a:rPr lang="en-US" sz="1600" b="1" dirty="0" smtClean="0"/>
              <a:t>Females</a:t>
            </a:r>
            <a:r>
              <a:rPr lang="en-US" sz="1600" dirty="0" smtClean="0"/>
              <a:t> And </a:t>
            </a:r>
            <a:r>
              <a:rPr lang="en-US" sz="1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Before Age 20 Years. </a:t>
            </a:r>
          </a:p>
          <a:p>
            <a:pPr>
              <a:lnSpc>
                <a:spcPct val="170000"/>
              </a:lnSpc>
            </a:pPr>
            <a:r>
              <a:rPr lang="en-US" sz="1600" dirty="0" smtClean="0"/>
              <a:t>Self-limiting </a:t>
            </a:r>
          </a:p>
          <a:p>
            <a:pPr>
              <a:lnSpc>
                <a:spcPct val="170000"/>
              </a:lnSpc>
            </a:pPr>
            <a:r>
              <a:rPr lang="en-US" sz="1600" dirty="0" smtClean="0"/>
              <a:t>Adult Onset Has Been Reported</a:t>
            </a:r>
          </a:p>
          <a:p>
            <a:pPr>
              <a:lnSpc>
                <a:spcPct val="170000"/>
              </a:lnSpc>
            </a:pPr>
            <a:r>
              <a:rPr lang="en-US" sz="1600" dirty="0" smtClean="0"/>
              <a:t>Mandibular Asymmetry That Varies In Severity</a:t>
            </a:r>
          </a:p>
          <a:p>
            <a:pPr>
              <a:lnSpc>
                <a:spcPct val="170000"/>
              </a:lnSpc>
            </a:pPr>
            <a:r>
              <a:rPr lang="en-US" sz="1600" dirty="0" smtClean="0"/>
              <a:t> The Chin May Be Deviated To The Unaffected Side, Or It May Remain Unchanged </a:t>
            </a:r>
          </a:p>
          <a:p>
            <a:pPr>
              <a:lnSpc>
                <a:spcPct val="170000"/>
              </a:lnSpc>
            </a:pPr>
            <a:r>
              <a:rPr lang="en-US" sz="1600" dirty="0" smtClean="0"/>
              <a:t>An Increase In The Vertical Dimension Of The Ramus, Mandibular Body, Or Alveolar Process Of The Affected Side</a:t>
            </a:r>
          </a:p>
          <a:p>
            <a:pPr>
              <a:lnSpc>
                <a:spcPct val="170000"/>
              </a:lnSpc>
            </a:pPr>
            <a:r>
              <a:rPr lang="en-US" sz="1600" dirty="0" smtClean="0"/>
              <a:t>A Posterior Open Bite On The Affected Side Or A Cross Bite On The Contralateral Side</a:t>
            </a:r>
          </a:p>
          <a:p>
            <a:pPr>
              <a:lnSpc>
                <a:spcPct val="170000"/>
              </a:lnSpc>
            </a:pPr>
            <a:r>
              <a:rPr lang="en-US" sz="1600" dirty="0" smtClean="0"/>
              <a:t>Problems With Mastication Or Speech. </a:t>
            </a:r>
          </a:p>
          <a:p>
            <a:pPr>
              <a:lnSpc>
                <a:spcPct val="170000"/>
              </a:lnSpc>
            </a:pPr>
            <a:r>
              <a:rPr lang="en-US" sz="1600" dirty="0" smtClean="0"/>
              <a:t>Limited Or Deviated Mandibular Opening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254490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relatively normal shape but be enlarged, or </a:t>
            </a:r>
            <a:r>
              <a:rPr lang="en-US" dirty="0" smtClean="0"/>
              <a:t>its form </a:t>
            </a:r>
            <a:r>
              <a:rPr lang="en-US" dirty="0"/>
              <a:t>could be altered (e.g., conical, spherical, elongated, lobulated) or irregular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more </a:t>
            </a:r>
            <a:r>
              <a:rPr lang="en-US" dirty="0"/>
              <a:t>radiopaque in plain </a:t>
            </a:r>
            <a:r>
              <a:rPr lang="en-US" dirty="0" smtClean="0"/>
              <a:t>images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cortical thickness and trabecular pattern of </a:t>
            </a:r>
            <a:r>
              <a:rPr lang="en-US" dirty="0" smtClean="0"/>
              <a:t>the enlarged </a:t>
            </a:r>
            <a:r>
              <a:rPr lang="en-US" dirty="0"/>
              <a:t>condyle are usually normal, which helps to distinguish hyperplasia from </a:t>
            </a:r>
            <a:r>
              <a:rPr lang="en-US" dirty="0" smtClean="0"/>
              <a:t>a neoplasm</a:t>
            </a:r>
            <a:r>
              <a:rPr lang="en-US" dirty="0"/>
              <a:t>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The </a:t>
            </a:r>
            <a:r>
              <a:rPr lang="en-US" dirty="0"/>
              <a:t>glenoid fossa may be enlarged to compensate for the larger condylar</a:t>
            </a:r>
          </a:p>
        </p:txBody>
      </p:sp>
    </p:spTree>
    <p:extLst>
      <p:ext uri="{BB962C8B-B14F-4D97-AF65-F5344CB8AC3E}">
        <p14:creationId xmlns:p14="http://schemas.microsoft.com/office/powerpoint/2010/main" val="2007170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89" t="18266" r="22792" b="29618"/>
          <a:stretch/>
        </p:blipFill>
        <p:spPr>
          <a:xfrm>
            <a:off x="1472923" y="753292"/>
            <a:ext cx="9779116" cy="5294811"/>
          </a:xfrm>
        </p:spPr>
      </p:pic>
    </p:spTree>
    <p:extLst>
      <p:ext uri="{BB962C8B-B14F-4D97-AF65-F5344CB8AC3E}">
        <p14:creationId xmlns:p14="http://schemas.microsoft.com/office/powerpoint/2010/main" val="26696396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1" y="300447"/>
            <a:ext cx="10482942" cy="632242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000" dirty="0"/>
              <a:t>Secondary degenerative changes </a:t>
            </a:r>
            <a:endParaRPr lang="en-US" sz="2000" dirty="0" smtClean="0"/>
          </a:p>
          <a:p>
            <a:pPr>
              <a:lnSpc>
                <a:spcPct val="150000"/>
              </a:lnSpc>
            </a:pPr>
            <a:r>
              <a:rPr lang="en-US" sz="2000" dirty="0" smtClean="0"/>
              <a:t>The </a:t>
            </a:r>
            <a:r>
              <a:rPr lang="en-US" sz="2000" dirty="0"/>
              <a:t>condylar </a:t>
            </a:r>
            <a:r>
              <a:rPr lang="en-US" sz="2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neck</a:t>
            </a:r>
            <a:r>
              <a:rPr lang="en-US" sz="2000" dirty="0"/>
              <a:t> also may be longer and thickened. </a:t>
            </a:r>
            <a:endParaRPr lang="en-US" sz="2000" dirty="0" smtClean="0"/>
          </a:p>
          <a:p>
            <a:pPr>
              <a:lnSpc>
                <a:spcPct val="150000"/>
              </a:lnSpc>
            </a:pPr>
            <a:r>
              <a:rPr lang="en-US" sz="2000" dirty="0" smtClean="0"/>
              <a:t>Forward</a:t>
            </a:r>
            <a:r>
              <a:rPr lang="en-US" sz="2000" dirty="0"/>
              <a:t> </a:t>
            </a:r>
            <a:r>
              <a:rPr lang="en-US" sz="2000" dirty="0" smtClean="0"/>
              <a:t>bending </a:t>
            </a:r>
            <a:r>
              <a:rPr lang="en-US" sz="2000" dirty="0"/>
              <a:t>of the elongated </a:t>
            </a:r>
            <a:r>
              <a:rPr 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condylar head and </a:t>
            </a:r>
            <a:r>
              <a:rPr lang="en-US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neck</a:t>
            </a:r>
            <a:endParaRPr lang="en-US" sz="20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000" dirty="0" smtClean="0"/>
              <a:t> inverted </a:t>
            </a:r>
            <a:r>
              <a:rPr lang="en-US" sz="2000" dirty="0"/>
              <a:t>“L shape” </a:t>
            </a:r>
            <a:endParaRPr lang="en-US" sz="2000" dirty="0" smtClean="0"/>
          </a:p>
          <a:p>
            <a:pPr>
              <a:lnSpc>
                <a:spcPct val="150000"/>
              </a:lnSpc>
            </a:pPr>
            <a:r>
              <a:rPr lang="en-US" sz="2000" dirty="0" smtClean="0"/>
              <a:t>The condylar neck </a:t>
            </a:r>
            <a:r>
              <a:rPr lang="en-US" sz="2000" dirty="0"/>
              <a:t>also may bend laterally when viewed in the coronal (anteroposterior) plane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Secondary </a:t>
            </a:r>
            <a:r>
              <a:rPr lang="en-US" sz="2000" dirty="0"/>
              <a:t>enlargement of the ramus and mandibular </a:t>
            </a:r>
            <a:r>
              <a:rPr lang="en-US" sz="2000" dirty="0" smtClean="0"/>
              <a:t>body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characteristic </a:t>
            </a: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downward bowing </a:t>
            </a:r>
            <a:r>
              <a:rPr lang="en-US" sz="2000" dirty="0"/>
              <a:t>of the inferior mandibular border on </a:t>
            </a:r>
            <a:r>
              <a:rPr lang="en-US" sz="2000" dirty="0" smtClean="0"/>
              <a:t>the affected </a:t>
            </a:r>
            <a:r>
              <a:rPr lang="en-US" sz="2000" dirty="0"/>
              <a:t>side. </a:t>
            </a:r>
            <a:endParaRPr lang="en-US" sz="2000" dirty="0" smtClean="0"/>
          </a:p>
          <a:p>
            <a:pPr>
              <a:lnSpc>
                <a:spcPct val="150000"/>
              </a:lnSpc>
            </a:pPr>
            <a:r>
              <a:rPr lang="en-US" sz="2000" dirty="0" smtClean="0"/>
              <a:t>The </a:t>
            </a:r>
            <a:r>
              <a:rPr lang="en-US" sz="2000" dirty="0"/>
              <a:t>ramus may have increased vertical and </a:t>
            </a:r>
            <a:r>
              <a:rPr lang="en-US" sz="2000" dirty="0" smtClean="0"/>
              <a:t>anteroposterior dimensions</a:t>
            </a:r>
            <a:r>
              <a:rPr lang="en-US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088053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3004" b="64183"/>
          <a:stretch/>
        </p:blipFill>
        <p:spPr>
          <a:xfrm>
            <a:off x="255092" y="1337733"/>
            <a:ext cx="6122488" cy="40180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34270" r="-579"/>
          <a:stretch/>
        </p:blipFill>
        <p:spPr>
          <a:xfrm>
            <a:off x="6377580" y="384185"/>
            <a:ext cx="4949097" cy="610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9562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none" dirty="0" smtClean="0"/>
              <a:t>Differential Interpretation</a:t>
            </a:r>
            <a:endParaRPr lang="en-US" cap="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sz="2400" dirty="0"/>
              <a:t>A condylar </a:t>
            </a:r>
            <a:r>
              <a:rPr lang="en-US" sz="24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neoplasm</a:t>
            </a:r>
            <a:r>
              <a:rPr lang="en-US" sz="2400" dirty="0"/>
              <a:t>, most notably an </a:t>
            </a:r>
            <a:r>
              <a:rPr lang="en-US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osteochondroma</a:t>
            </a:r>
            <a:endParaRPr lang="en-US" sz="2400" b="1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marL="0" indent="0">
              <a:lnSpc>
                <a:spcPct val="200000"/>
              </a:lnSpc>
              <a:buNone/>
            </a:pPr>
            <a:endParaRPr lang="en-US" sz="2400" b="1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en-US" sz="2400" dirty="0" smtClean="0"/>
              <a:t>A </a:t>
            </a:r>
            <a:r>
              <a:rPr lang="en-US" sz="2400" dirty="0"/>
              <a:t>condylar </a:t>
            </a:r>
            <a:r>
              <a:rPr lang="en-US" sz="2400" b="1" dirty="0" err="1">
                <a:solidFill>
                  <a:schemeClr val="accent5">
                    <a:lumMod val="20000"/>
                    <a:lumOff val="80000"/>
                  </a:schemeClr>
                </a:solidFill>
              </a:rPr>
              <a:t>osteoma</a:t>
            </a:r>
            <a:r>
              <a:rPr lang="en-US" sz="2400" dirty="0"/>
              <a:t> or a </a:t>
            </a:r>
            <a:r>
              <a:rPr lang="en-US" sz="24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large osteophyte</a:t>
            </a:r>
          </a:p>
        </p:txBody>
      </p:sp>
    </p:spTree>
    <p:extLst>
      <p:ext uri="{BB962C8B-B14F-4D97-AF65-F5344CB8AC3E}">
        <p14:creationId xmlns:p14="http://schemas.microsoft.com/office/powerpoint/2010/main" val="20646116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cap="none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Condylar Hypoplasia</a:t>
            </a:r>
            <a:endParaRPr lang="en-US" sz="4000" cap="none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Congenital, Developmental, Or Acquired</a:t>
            </a:r>
          </a:p>
          <a:p>
            <a:pPr>
              <a:lnSpc>
                <a:spcPct val="150000"/>
              </a:lnSpc>
            </a:pP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Trauma, Infection, And Therapeutic Radiation Exposure To The Condyle During Growth Are Potential Acquired Causes Of Hypoplasia.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Condylar Hypoplasia Is More Commonly Unilateral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 Unless It Is A Feature Of A Syndrome (E.G., Mandibulofacial </a:t>
            </a:r>
            <a:r>
              <a:rPr lang="en-US" dirty="0" err="1" smtClean="0"/>
              <a:t>Dysostosis</a:t>
            </a:r>
            <a:r>
              <a:rPr lang="en-US" dirty="0" smtClean="0"/>
              <a:t> Or </a:t>
            </a:r>
            <a:r>
              <a:rPr lang="en-US" dirty="0" err="1" smtClean="0"/>
              <a:t>Treacher</a:t>
            </a:r>
            <a:r>
              <a:rPr lang="en-US" dirty="0" smtClean="0"/>
              <a:t> Collins Syndrome, Pierre Robin Sequence).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41207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298" y="1097280"/>
            <a:ext cx="11305902" cy="5934891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facial </a:t>
            </a:r>
            <a:r>
              <a:rPr lang="en-US" sz="2400" dirty="0" smtClean="0"/>
              <a:t>asymmetry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 </a:t>
            </a:r>
            <a:r>
              <a:rPr lang="en-US" sz="2400" dirty="0"/>
              <a:t>Deviation of the mandibular </a:t>
            </a:r>
            <a:r>
              <a:rPr lang="en-US" sz="2400" dirty="0" smtClean="0"/>
              <a:t>midline and opening</a:t>
            </a:r>
            <a:endParaRPr lang="en-US" sz="2400" dirty="0"/>
          </a:p>
          <a:p>
            <a:pPr>
              <a:lnSpc>
                <a:spcPct val="150000"/>
              </a:lnSpc>
            </a:pPr>
            <a:r>
              <a:rPr lang="en-US" sz="2400" dirty="0" smtClean="0"/>
              <a:t>Malocclusion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The condyle may be normal in shape and structure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en-US" sz="2400" dirty="0" smtClean="0"/>
              <a:t>is </a:t>
            </a:r>
            <a:r>
              <a:rPr lang="en-US" sz="2400" dirty="0"/>
              <a:t>diminished in size, and </a:t>
            </a:r>
            <a:r>
              <a:rPr lang="en-US" sz="2400" dirty="0" smtClean="0"/>
              <a:t>the mandibular </a:t>
            </a:r>
            <a:r>
              <a:rPr lang="en-US" sz="2400" dirty="0"/>
              <a:t>fossa is proportionally </a:t>
            </a:r>
            <a:r>
              <a:rPr lang="en-US" sz="2400" dirty="0" smtClean="0"/>
              <a:t>small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condylar neck is thinner and </a:t>
            </a:r>
            <a:r>
              <a:rPr lang="en-US" sz="2400" dirty="0" smtClean="0"/>
              <a:t>may appear </a:t>
            </a:r>
            <a:r>
              <a:rPr lang="en-US" sz="2400" dirty="0"/>
              <a:t>short or </a:t>
            </a:r>
            <a:r>
              <a:rPr lang="en-US" sz="2400" dirty="0" smtClean="0"/>
              <a:t>elongated</a:t>
            </a:r>
            <a:endParaRPr lang="en-US" sz="2400" dirty="0"/>
          </a:p>
          <a:p>
            <a:pPr>
              <a:lnSpc>
                <a:spcPct val="150000"/>
              </a:lnSpc>
            </a:pPr>
            <a:r>
              <a:rPr lang="en-US" sz="2400" dirty="0"/>
              <a:t>The coronoid process is usually </a:t>
            </a:r>
            <a:r>
              <a:rPr lang="en-US" sz="2400" dirty="0" smtClean="0"/>
              <a:t>slender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The </a:t>
            </a:r>
            <a:r>
              <a:rPr lang="en-US" sz="2400" dirty="0" smtClean="0"/>
              <a:t>posterior border </a:t>
            </a:r>
            <a:r>
              <a:rPr lang="en-US" sz="2400" dirty="0"/>
              <a:t>of the ramus and condylar neck may have a posterior (dorsal) </a:t>
            </a:r>
            <a:r>
              <a:rPr lang="en-US" sz="2400" dirty="0" smtClean="0"/>
              <a:t>inclination</a:t>
            </a:r>
            <a:endParaRPr lang="en-US" sz="2400" dirty="0"/>
          </a:p>
          <a:p>
            <a:pPr>
              <a:lnSpc>
                <a:spcPct val="150000"/>
              </a:lnSpc>
            </a:pPr>
            <a:endParaRPr lang="en-US" sz="2400" dirty="0" smtClean="0"/>
          </a:p>
          <a:p>
            <a:pPr>
              <a:lnSpc>
                <a:spcPct val="150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805983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1" y="2065867"/>
            <a:ext cx="10757262" cy="372533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/>
              <a:t>A Concavity In The Outline Of The Posterior Surface Of The Mandibular Ramus In The Panoramic Image. 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Deepened </a:t>
            </a:r>
            <a:r>
              <a:rPr lang="en-US" sz="2400" dirty="0" err="1" smtClean="0"/>
              <a:t>Antegonial</a:t>
            </a:r>
            <a:r>
              <a:rPr lang="en-US" sz="2400" dirty="0" smtClean="0"/>
              <a:t> Notch And Decreased Vertical Height Of The Mandibular Body 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Dental Crowding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78693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8357" y="1162182"/>
            <a:ext cx="7786311" cy="44836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441871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cap="none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Differential Interpretation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50000"/>
              </a:lnSpc>
            </a:pPr>
            <a:r>
              <a:rPr lang="en-US" sz="2400" dirty="0"/>
              <a:t>Juvenile idiopathic arthritis </a:t>
            </a:r>
            <a:r>
              <a:rPr lang="en-US" sz="2400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(JIA</a:t>
            </a:r>
            <a:r>
              <a:rPr lang="en-US" sz="24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)</a:t>
            </a:r>
          </a:p>
          <a:p>
            <a:pPr>
              <a:lnSpc>
                <a:spcPct val="250000"/>
              </a:lnSpc>
            </a:pPr>
            <a:r>
              <a:rPr lang="en-US" sz="2400" dirty="0" smtClean="0"/>
              <a:t>severe </a:t>
            </a:r>
            <a:r>
              <a:rPr lang="en-US" sz="2400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DJD</a:t>
            </a:r>
            <a:r>
              <a:rPr lang="en-US" sz="2400" dirty="0"/>
              <a:t> or other </a:t>
            </a:r>
            <a:r>
              <a:rPr lang="en-US" sz="2400" dirty="0" smtClean="0"/>
              <a:t>arthritic conditions </a:t>
            </a:r>
            <a:r>
              <a:rPr lang="en-US" sz="2400" dirty="0"/>
              <a:t>also may mimic a </a:t>
            </a:r>
            <a:r>
              <a:rPr lang="en-US" sz="2400" dirty="0" err="1"/>
              <a:t>hypoplastic</a:t>
            </a:r>
            <a:r>
              <a:rPr lang="en-US" sz="2400" dirty="0"/>
              <a:t> </a:t>
            </a:r>
            <a:r>
              <a:rPr lang="en-US" sz="2400" dirty="0" smtClean="0"/>
              <a:t>condyle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044858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cap="none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Coronoid Hyperplasia</a:t>
            </a:r>
            <a:endParaRPr lang="en-US" sz="4000" cap="none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/>
              <a:t>The </a:t>
            </a:r>
            <a:r>
              <a:rPr lang="en-US" sz="2800" dirty="0"/>
              <a:t>etiology may be acquired or developmental. </a:t>
            </a:r>
            <a:endParaRPr lang="en-US" sz="2800" dirty="0" smtClean="0"/>
          </a:p>
          <a:p>
            <a:pPr>
              <a:lnSpc>
                <a:spcPct val="150000"/>
              </a:lnSpc>
            </a:pPr>
            <a:r>
              <a:rPr lang="en-US" sz="2800" dirty="0" smtClean="0"/>
              <a:t>In opening: The </a:t>
            </a:r>
            <a:r>
              <a:rPr lang="en-US" sz="2800" dirty="0"/>
              <a:t>coronoid </a:t>
            </a:r>
            <a:r>
              <a:rPr lang="en-US" sz="2800" dirty="0" smtClean="0"/>
              <a:t>processes may </a:t>
            </a:r>
            <a:r>
              <a:rPr lang="en-US" sz="2800" dirty="0"/>
              <a:t>impinge on the posterior surface of the maxilla or zygomatic bone </a:t>
            </a:r>
            <a:r>
              <a:rPr lang="en-US" sz="2800" dirty="0" smtClean="0"/>
              <a:t>during restricting </a:t>
            </a:r>
            <a:r>
              <a:rPr lang="en-US" sz="2800" dirty="0"/>
              <a:t>condylar translation</a:t>
            </a:r>
            <a:r>
              <a:rPr lang="en-US" sz="28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sz="28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pseudojoint</a:t>
            </a:r>
            <a:r>
              <a:rPr lang="en-US" sz="2800" dirty="0" smtClean="0"/>
              <a:t> develops between </a:t>
            </a:r>
            <a:r>
              <a:rPr lang="en-US" sz="2800" dirty="0"/>
              <a:t>the hyperplastic coronoid and the posterior surface of the </a:t>
            </a:r>
            <a:r>
              <a:rPr lang="en-US" sz="2800" dirty="0" err="1" smtClean="0"/>
              <a:t>zygoma</a:t>
            </a:r>
            <a:r>
              <a:rPr lang="en-US" sz="2800" dirty="0" smtClean="0"/>
              <a:t>/</a:t>
            </a:r>
            <a:r>
              <a:rPr lang="en-US" sz="28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Jacob </a:t>
            </a:r>
            <a:r>
              <a:rPr lang="en-US" sz="28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disease.</a:t>
            </a:r>
          </a:p>
        </p:txBody>
      </p:sp>
    </p:spTree>
    <p:extLst>
      <p:ext uri="{BB962C8B-B14F-4D97-AF65-F5344CB8AC3E}">
        <p14:creationId xmlns:p14="http://schemas.microsoft.com/office/powerpoint/2010/main" val="5902141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none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Coronoid Hyperplasia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/>
              <a:t>Coronoid Hyperplasia Is More Commonly </a:t>
            </a:r>
            <a:r>
              <a:rPr lang="en-U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Bilateral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In Young Men Who Have A Long History Of Progressive Limitation Of Mouth Opening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Secondary To Restricted Movement Of The Condyle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Painless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0634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2" t="33568" r="22848" b="16476"/>
          <a:stretch/>
        </p:blipFill>
        <p:spPr>
          <a:xfrm>
            <a:off x="330957" y="640080"/>
            <a:ext cx="11059676" cy="5603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98899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none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Imaging Features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1" y="1337733"/>
            <a:ext cx="10443753" cy="48898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Best Seen In Panoramic Images And CT Examinations. 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The Tips Extend At Least 1 Cm Above The Inferior Rim Of The Zygomatic Arch 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Large But Normal Shape, Or May Curve Anteriorly And Appear Very Radiopaque.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 Impingement Of The Coronoid Against The Zygomatic Bone Can Be Confirmed By Performing Ct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Imaging With The Patient's Mouth Opened Maximally. 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Remodeling Of The Posterior Surface Of The Zygomatic Process Of The Maxilla, To Accommodate The Enlarged Coronoid Process During Function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The Radiographic Appearances Of The </a:t>
            </a:r>
            <a:r>
              <a:rPr lang="en-US" dirty="0" err="1" smtClean="0"/>
              <a:t>Tmj</a:t>
            </a:r>
            <a:r>
              <a:rPr lang="en-US" dirty="0" smtClean="0"/>
              <a:t> s </a:t>
            </a:r>
            <a:r>
              <a:rPr lang="en-US" dirty="0" smtClean="0"/>
              <a:t>Are Usually Normal.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8282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18981" y="1240971"/>
            <a:ext cx="8158670" cy="51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7263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Bifid Condyle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z="2000" dirty="0" smtClean="0"/>
              <a:t>Corrected Sagittal Or Coronal Plane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Appearance Of A “Double-headed” Condyle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Rare And Is More Often Unilateral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Obstructed Blood Supply During Development Or Other </a:t>
            </a:r>
            <a:r>
              <a:rPr lang="en-US" dirty="0" err="1" smtClean="0"/>
              <a:t>Embryopathy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84382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5879" y="141008"/>
            <a:ext cx="2660612" cy="346048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1115" y="2729896"/>
            <a:ext cx="10131425" cy="3649133"/>
          </a:xfrm>
        </p:spPr>
        <p:txBody>
          <a:bodyPr>
            <a:normAutofit/>
          </a:bodyPr>
          <a:lstStyle/>
          <a:p>
            <a:r>
              <a:rPr lang="en-US" sz="2000" dirty="0"/>
              <a:t>incidental finding in panoramic images or </a:t>
            </a:r>
            <a:r>
              <a:rPr lang="en-US" sz="2000" dirty="0" smtClean="0"/>
              <a:t>anteroposterior plain </a:t>
            </a:r>
            <a:r>
              <a:rPr lang="en-US" sz="2000" dirty="0"/>
              <a:t>imaging.</a:t>
            </a:r>
            <a:endParaRPr lang="en-US" sz="2000" dirty="0" smtClean="0"/>
          </a:p>
          <a:p>
            <a:r>
              <a:rPr lang="en-US" sz="2000" dirty="0" smtClean="0"/>
              <a:t>depression </a:t>
            </a:r>
            <a:r>
              <a:rPr lang="en-US" sz="2000" dirty="0"/>
              <a:t>or notch is present on the superior </a:t>
            </a:r>
            <a:r>
              <a:rPr lang="en-US" sz="2000" dirty="0" smtClean="0"/>
              <a:t>condylar surface</a:t>
            </a:r>
            <a:r>
              <a:rPr lang="en-US" sz="2000" dirty="0"/>
              <a:t>, giving a heart-shaped outline when viewed in corrected coronal plane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806" y="141008"/>
            <a:ext cx="2880359" cy="3278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98253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246" y="0"/>
            <a:ext cx="10131425" cy="1456267"/>
          </a:xfrm>
        </p:spPr>
        <p:txBody>
          <a:bodyPr/>
          <a:lstStyle/>
          <a:p>
            <a:r>
              <a:rPr lang="en-US" b="1" cap="none" dirty="0" smtClean="0"/>
              <a:t>Soft Tissue Abnormalities</a:t>
            </a:r>
            <a:endParaRPr lang="en-US" cap="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Disc </a:t>
            </a:r>
            <a:r>
              <a:rPr lang="en-US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Displacement</a:t>
            </a:r>
          </a:p>
          <a:p>
            <a:pPr marL="0" indent="0">
              <a:buNone/>
            </a:pPr>
            <a:endParaRPr lang="en-US" sz="2400" b="1" dirty="0" smtClean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400" dirty="0" smtClean="0"/>
              <a:t>Most Often Is Displaced In An Anterior Direction, But It May Be Displaced </a:t>
            </a:r>
            <a:r>
              <a:rPr lang="en-US" sz="2400" dirty="0" err="1" smtClean="0"/>
              <a:t>Anteromedially</a:t>
            </a:r>
            <a:r>
              <a:rPr lang="en-US" sz="2400" dirty="0" smtClean="0"/>
              <a:t>, Medially, Or </a:t>
            </a:r>
            <a:r>
              <a:rPr lang="en-US" sz="2400" dirty="0" err="1" smtClean="0"/>
              <a:t>Anterolaterally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en-US" sz="2400" dirty="0" smtClean="0"/>
              <a:t>Lateral And Posterior Displacements Are Extremely Rare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Asymptomatic Or Cause Pain</a:t>
            </a:r>
          </a:p>
          <a:p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054155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none" dirty="0" smtClean="0"/>
              <a:t>Clinical Features</a:t>
            </a:r>
            <a:endParaRPr lang="en-US" cap="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dirty="0"/>
              <a:t>popping or </a:t>
            </a:r>
            <a:r>
              <a:rPr lang="en-US" dirty="0" smtClean="0"/>
              <a:t>clicking</a:t>
            </a:r>
          </a:p>
          <a:p>
            <a:pPr>
              <a:lnSpc>
                <a:spcPct val="200000"/>
              </a:lnSpc>
            </a:pPr>
            <a:r>
              <a:rPr lang="en-US" dirty="0"/>
              <a:t>Crepitus</a:t>
            </a:r>
            <a:endParaRPr lang="en-US" dirty="0" smtClean="0"/>
          </a:p>
          <a:p>
            <a:pPr>
              <a:lnSpc>
                <a:spcPct val="200000"/>
              </a:lnSpc>
            </a:pPr>
            <a:r>
              <a:rPr lang="en-US" dirty="0"/>
              <a:t>pain in </a:t>
            </a:r>
            <a:r>
              <a:rPr lang="en-US" dirty="0" smtClean="0"/>
              <a:t>the </a:t>
            </a:r>
            <a:r>
              <a:rPr lang="en-US" dirty="0" err="1" smtClean="0"/>
              <a:t>preauricular</a:t>
            </a:r>
            <a:r>
              <a:rPr lang="en-US" dirty="0" smtClean="0"/>
              <a:t> </a:t>
            </a:r>
            <a:r>
              <a:rPr lang="en-US" dirty="0"/>
              <a:t>region, headaches, and closed or open locking of the </a:t>
            </a:r>
            <a:r>
              <a:rPr lang="en-US" dirty="0" smtClean="0"/>
              <a:t>joint</a:t>
            </a:r>
            <a:endParaRPr lang="en-US" dirty="0"/>
          </a:p>
          <a:p>
            <a:pPr>
              <a:lnSpc>
                <a:spcPct val="200000"/>
              </a:lnSpc>
            </a:pPr>
            <a:r>
              <a:rPr lang="en-US" dirty="0" smtClean="0"/>
              <a:t> </a:t>
            </a:r>
            <a:r>
              <a:rPr lang="en-US" dirty="0"/>
              <a:t>displacement is unilateral, this </a:t>
            </a:r>
            <a:r>
              <a:rPr lang="en-US" dirty="0" smtClean="0"/>
              <a:t>may manifest </a:t>
            </a:r>
            <a:r>
              <a:rPr lang="en-US" dirty="0"/>
              <a:t>as deviation of the mandible to the affected side </a:t>
            </a:r>
            <a:r>
              <a:rPr lang="en-US" dirty="0" smtClean="0"/>
              <a:t>on opening</a:t>
            </a:r>
            <a:r>
              <a:rPr lang="en-US" dirty="0"/>
              <a:t>.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1565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none" dirty="0" smtClean="0"/>
              <a:t>Normal Disc Position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1" y="1371600"/>
            <a:ext cx="10131425" cy="4419601"/>
          </a:xfrm>
        </p:spPr>
        <p:txBody>
          <a:bodyPr>
            <a:normAutofit/>
          </a:bodyPr>
          <a:lstStyle/>
          <a:p>
            <a:r>
              <a:rPr lang="en-US" sz="2000" dirty="0" smtClean="0"/>
              <a:t>MRI </a:t>
            </a:r>
            <a:r>
              <a:rPr lang="en-US" sz="2000" dirty="0"/>
              <a:t>is the technique of choice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 </a:t>
            </a:r>
            <a:r>
              <a:rPr lang="en-US" sz="2000" dirty="0"/>
              <a:t>the normal disc has a low signal </a:t>
            </a:r>
            <a:r>
              <a:rPr lang="en-US" sz="2000" dirty="0" smtClean="0"/>
              <a:t>intensity </a:t>
            </a:r>
          </a:p>
          <a:p>
            <a:r>
              <a:rPr lang="en-US" sz="2000" dirty="0" smtClean="0"/>
              <a:t>the </a:t>
            </a:r>
            <a:r>
              <a:rPr lang="en-US" sz="2000" dirty="0"/>
              <a:t>signal intensity of </a:t>
            </a:r>
            <a:r>
              <a:rPr lang="en-US" sz="2000" dirty="0" smtClean="0"/>
              <a:t>the posterior </a:t>
            </a:r>
            <a:r>
              <a:rPr lang="en-US" sz="2000" dirty="0"/>
              <a:t>attachment is usually higher </a:t>
            </a:r>
            <a:endParaRPr lang="en-US" sz="2000" dirty="0" smtClean="0"/>
          </a:p>
          <a:p>
            <a:r>
              <a:rPr lang="en-US" sz="2000" dirty="0" smtClean="0"/>
              <a:t>In </a:t>
            </a:r>
            <a:r>
              <a:rPr lang="en-US" sz="2000" dirty="0"/>
              <a:t>a corrected sagittal image, the normal biconcave disc has a “bow tie” shape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 In the </a:t>
            </a:r>
            <a:r>
              <a:rPr lang="en-US" sz="2000" dirty="0"/>
              <a:t>closed mouth position, the normal disc is </a:t>
            </a:r>
            <a:r>
              <a:rPr lang="en-US" sz="2000" dirty="0" smtClean="0"/>
              <a:t>positioned: around </a:t>
            </a:r>
            <a:r>
              <a:rPr lang="en-US" sz="2000" dirty="0"/>
              <a:t>the 11 o'clock </a:t>
            </a:r>
            <a:r>
              <a:rPr lang="en-US" sz="2000" dirty="0" smtClean="0"/>
              <a:t>position.</a:t>
            </a:r>
          </a:p>
          <a:p>
            <a:r>
              <a:rPr lang="en-US" sz="2000" dirty="0" smtClean="0"/>
              <a:t> </a:t>
            </a:r>
            <a:r>
              <a:rPr lang="en-US" sz="2000" dirty="0"/>
              <a:t>The thin intermediate </a:t>
            </a:r>
            <a:r>
              <a:rPr lang="en-US" sz="2000" dirty="0" smtClean="0"/>
              <a:t>zone: </a:t>
            </a:r>
            <a:r>
              <a:rPr lang="en-US" sz="2000" dirty="0" err="1" smtClean="0"/>
              <a:t>anterosuperior</a:t>
            </a:r>
            <a:r>
              <a:rPr lang="en-US" sz="2000" dirty="0" smtClean="0"/>
              <a:t> </a:t>
            </a:r>
            <a:r>
              <a:rPr lang="en-US" sz="2000" dirty="0"/>
              <a:t>surface of the condyle and the posterior surface of the</a:t>
            </a:r>
          </a:p>
          <a:p>
            <a:r>
              <a:rPr lang="en-US" sz="2000" dirty="0"/>
              <a:t>articular eminence </a:t>
            </a:r>
            <a:endParaRPr lang="en-US" sz="2000" dirty="0" smtClean="0"/>
          </a:p>
          <a:p>
            <a:r>
              <a:rPr lang="en-US" sz="2000" dirty="0" smtClean="0"/>
              <a:t>mouth opening: </a:t>
            </a:r>
            <a:r>
              <a:rPr lang="en-US" sz="2000" dirty="0"/>
              <a:t>the </a:t>
            </a:r>
            <a:r>
              <a:rPr lang="en-US" sz="2000" dirty="0" smtClean="0"/>
              <a:t>thin intermediate </a:t>
            </a:r>
            <a:r>
              <a:rPr lang="en-US" sz="2000" dirty="0"/>
              <a:t>zone should </a:t>
            </a:r>
            <a:r>
              <a:rPr lang="en-US" sz="20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remain</a:t>
            </a:r>
            <a:r>
              <a:rPr lang="en-US" sz="2000" dirty="0"/>
              <a:t> the articulating surface of the disc between </a:t>
            </a:r>
            <a:r>
              <a:rPr lang="en-US" sz="2000" dirty="0" smtClean="0"/>
              <a:t>the condyle </a:t>
            </a:r>
            <a:r>
              <a:rPr lang="en-US" sz="2000" dirty="0"/>
              <a:t>and the articular eminence.</a:t>
            </a:r>
          </a:p>
        </p:txBody>
      </p:sp>
    </p:spTree>
    <p:extLst>
      <p:ext uri="{BB962C8B-B14F-4D97-AF65-F5344CB8AC3E}">
        <p14:creationId xmlns:p14="http://schemas.microsoft.com/office/powerpoint/2010/main" val="319482389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" t="65916" r="-302"/>
          <a:stretch/>
        </p:blipFill>
        <p:spPr>
          <a:xfrm>
            <a:off x="7576846" y="3642118"/>
            <a:ext cx="4615154" cy="32178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34812" r="-1018" b="30857"/>
          <a:stretch/>
        </p:blipFill>
        <p:spPr>
          <a:xfrm>
            <a:off x="3768663" y="1564008"/>
            <a:ext cx="4173554" cy="29102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r="90" b="63571"/>
          <a:stretch/>
        </p:blipFill>
        <p:spPr>
          <a:xfrm>
            <a:off x="0" y="0"/>
            <a:ext cx="3873709" cy="289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88580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176589"/>
            <a:ext cx="10131425" cy="1456267"/>
          </a:xfrm>
        </p:spPr>
        <p:txBody>
          <a:bodyPr/>
          <a:lstStyle/>
          <a:p>
            <a:r>
              <a:rPr lang="en-US" b="1" cap="none" dirty="0" smtClean="0"/>
              <a:t>Disc Displacement</a:t>
            </a:r>
            <a:endParaRPr lang="en-US" cap="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1" y="1632856"/>
            <a:ext cx="10665822" cy="4824549"/>
          </a:xfrm>
        </p:spPr>
        <p:txBody>
          <a:bodyPr>
            <a:normAutofit/>
          </a:bodyPr>
          <a:lstStyle/>
          <a:p>
            <a:r>
              <a:rPr lang="en-US" dirty="0"/>
              <a:t>MRI is </a:t>
            </a:r>
            <a:r>
              <a:rPr lang="en-US" dirty="0" smtClean="0"/>
              <a:t>required.</a:t>
            </a:r>
          </a:p>
          <a:p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/>
              <a:t>Although a </a:t>
            </a:r>
            <a:r>
              <a:rPr lang="en-US" dirty="0" err="1"/>
              <a:t>retruded</a:t>
            </a:r>
            <a:r>
              <a:rPr lang="en-US" dirty="0"/>
              <a:t> </a:t>
            </a:r>
            <a:r>
              <a:rPr lang="en-US" dirty="0" smtClean="0"/>
              <a:t>condylar position</a:t>
            </a:r>
            <a:r>
              <a:rPr lang="en-US" dirty="0"/>
              <a:t>, seen in CBCT or MDCT, </a:t>
            </a:r>
            <a:r>
              <a:rPr lang="en-US" dirty="0" smtClean="0"/>
              <a:t>is </a:t>
            </a:r>
            <a:r>
              <a:rPr lang="en-US" dirty="0"/>
              <a:t>an unreliable indicator of </a:t>
            </a:r>
            <a:r>
              <a:rPr lang="en-US" dirty="0" smtClean="0"/>
              <a:t>disc displacement.</a:t>
            </a:r>
          </a:p>
          <a:p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/>
              <a:t>Anterior displacement is the most common disc displacement.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Anteriorly </a:t>
            </a:r>
            <a:r>
              <a:rPr lang="en-US" dirty="0"/>
              <a:t>disc</a:t>
            </a:r>
            <a:r>
              <a:rPr lang="en-US" dirty="0" smtClean="0"/>
              <a:t> </a:t>
            </a:r>
            <a:r>
              <a:rPr lang="en-US" dirty="0"/>
              <a:t>displaced </a:t>
            </a:r>
            <a:r>
              <a:rPr lang="en-US" dirty="0" smtClean="0"/>
              <a:t>: its </a:t>
            </a:r>
            <a:r>
              <a:rPr lang="en-US" dirty="0"/>
              <a:t>posterior band is located anterior to </a:t>
            </a:r>
            <a:r>
              <a:rPr lang="en-US" dirty="0" smtClean="0"/>
              <a:t>the normal </a:t>
            </a:r>
            <a:r>
              <a:rPr lang="en-US" dirty="0"/>
              <a:t>position and the thin intermediate zone is no </a:t>
            </a:r>
            <a:r>
              <a:rPr lang="en-US" dirty="0" smtClean="0"/>
              <a:t>longer in normal positioned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  <a:p>
            <a:r>
              <a:rPr lang="en-US" dirty="0" smtClean="0"/>
              <a:t>Vary from </a:t>
            </a:r>
            <a:r>
              <a:rPr lang="en-US" dirty="0"/>
              <a:t> </a:t>
            </a:r>
            <a:r>
              <a:rPr lang="en-US" dirty="0" smtClean="0"/>
              <a:t>partial </a:t>
            </a:r>
            <a:r>
              <a:rPr lang="en-US" dirty="0"/>
              <a:t>to full </a:t>
            </a:r>
            <a:r>
              <a:rPr lang="en-US" dirty="0" smtClean="0"/>
              <a:t>displacement</a:t>
            </a:r>
          </a:p>
          <a:p>
            <a:endParaRPr lang="en-US" dirty="0" smtClean="0"/>
          </a:p>
          <a:p>
            <a:r>
              <a:rPr lang="en-US" dirty="0" smtClean="0"/>
              <a:t>In severely displaced</a:t>
            </a:r>
            <a:r>
              <a:rPr lang="en-US" dirty="0"/>
              <a:t>, partial folding of the </a:t>
            </a:r>
            <a:r>
              <a:rPr lang="en-US" dirty="0" smtClean="0"/>
              <a:t>disc within the anterior joint space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39305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70267" y="8111"/>
            <a:ext cx="5521733" cy="684988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91736" y="2892273"/>
            <a:ext cx="519584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ArialMT"/>
              </a:rPr>
              <a:t>(</a:t>
            </a:r>
            <a:r>
              <a:rPr lang="en-US" dirty="0">
                <a:latin typeface="ArialMT"/>
              </a:rPr>
              <a:t>A) Closed corrected sagittal view shows the disc with its </a:t>
            </a:r>
            <a:r>
              <a:rPr lang="en-US" dirty="0" smtClean="0">
                <a:latin typeface="ArialMT"/>
              </a:rPr>
              <a:t>posterior band </a:t>
            </a:r>
            <a:r>
              <a:rPr lang="en-US" i="1" dirty="0">
                <a:latin typeface="Arial-ItalicMT"/>
              </a:rPr>
              <a:t>(arrow) </a:t>
            </a:r>
            <a:r>
              <a:rPr lang="en-US" dirty="0">
                <a:latin typeface="ArialMT"/>
              </a:rPr>
              <a:t>anterior to the condyle; </a:t>
            </a:r>
            <a:endParaRPr lang="en-US" dirty="0" smtClean="0">
              <a:latin typeface="ArialMT"/>
            </a:endParaRPr>
          </a:p>
          <a:p>
            <a:r>
              <a:rPr lang="en-US" dirty="0" smtClean="0">
                <a:latin typeface="ArialMT"/>
              </a:rPr>
              <a:t>note </a:t>
            </a:r>
            <a:r>
              <a:rPr lang="en-US" dirty="0">
                <a:latin typeface="ArialMT"/>
              </a:rPr>
              <a:t>the anterior position of the </a:t>
            </a:r>
            <a:r>
              <a:rPr lang="en-US" dirty="0" smtClean="0">
                <a:latin typeface="ArialMT"/>
              </a:rPr>
              <a:t>thin intermediate </a:t>
            </a:r>
            <a:r>
              <a:rPr lang="en-US" dirty="0">
                <a:latin typeface="ArialMT"/>
              </a:rPr>
              <a:t>section of the disc. </a:t>
            </a:r>
            <a:endParaRPr lang="en-US" dirty="0" smtClean="0">
              <a:latin typeface="ArialMT"/>
            </a:endParaRPr>
          </a:p>
          <a:p>
            <a:r>
              <a:rPr lang="en-US" dirty="0" smtClean="0">
                <a:latin typeface="ArialMT"/>
              </a:rPr>
              <a:t>(</a:t>
            </a:r>
            <a:r>
              <a:rPr lang="en-US" dirty="0">
                <a:latin typeface="ArialMT"/>
              </a:rPr>
              <a:t>B) Open view shows the normal relationship of</a:t>
            </a:r>
          </a:p>
          <a:p>
            <a:r>
              <a:rPr lang="en-US" dirty="0">
                <a:latin typeface="ArialMT"/>
              </a:rPr>
              <a:t>the disc and condyle and the posterior band of the disc </a:t>
            </a:r>
            <a:r>
              <a:rPr lang="en-US" i="1" dirty="0">
                <a:latin typeface="Arial-ItalicMT"/>
              </a:rPr>
              <a:t>(arrow)</a:t>
            </a:r>
            <a:r>
              <a:rPr lang="en-US" dirty="0">
                <a:latin typeface="ArialMT"/>
              </a:rPr>
              <a:t>. </a:t>
            </a:r>
            <a:endParaRPr lang="en-US" dirty="0" smtClean="0">
              <a:latin typeface="ArialMT"/>
            </a:endParaRPr>
          </a:p>
          <a:p>
            <a:r>
              <a:rPr lang="en-US" dirty="0" smtClean="0">
                <a:latin typeface="ArialMT"/>
              </a:rPr>
              <a:t>(</a:t>
            </a:r>
            <a:r>
              <a:rPr lang="en-US" dirty="0">
                <a:latin typeface="ArialMT"/>
              </a:rPr>
              <a:t>C) </a:t>
            </a:r>
            <a:r>
              <a:rPr lang="en-US" dirty="0" smtClean="0">
                <a:latin typeface="ArialMT"/>
              </a:rPr>
              <a:t>Corrected coronal </a:t>
            </a:r>
            <a:r>
              <a:rPr lang="en-US" dirty="0">
                <a:latin typeface="ArialMT"/>
              </a:rPr>
              <a:t>view shows the disc </a:t>
            </a:r>
            <a:r>
              <a:rPr lang="en-US" i="1" dirty="0">
                <a:latin typeface="Arial-ItalicMT"/>
              </a:rPr>
              <a:t>(arrow) </a:t>
            </a:r>
            <a:r>
              <a:rPr lang="en-US" dirty="0">
                <a:latin typeface="ArialMT"/>
              </a:rPr>
              <a:t>laterally displaced. The joint capsule</a:t>
            </a:r>
          </a:p>
          <a:p>
            <a:r>
              <a:rPr lang="en-US" i="1" dirty="0">
                <a:latin typeface="Arial-ItalicMT"/>
              </a:rPr>
              <a:t>(arrowhead) </a:t>
            </a:r>
            <a:r>
              <a:rPr lang="en-US" dirty="0">
                <a:latin typeface="ArialMT"/>
              </a:rPr>
              <a:t>bulges laterally.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7857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3" t="22054" r="21671" b="15761"/>
          <a:stretch/>
        </p:blipFill>
        <p:spPr>
          <a:xfrm>
            <a:off x="862150" y="718457"/>
            <a:ext cx="10073679" cy="5630092"/>
          </a:xfrm>
        </p:spPr>
      </p:pic>
    </p:spTree>
    <p:extLst>
      <p:ext uri="{BB962C8B-B14F-4D97-AF65-F5344CB8AC3E}">
        <p14:creationId xmlns:p14="http://schemas.microsoft.com/office/powerpoint/2010/main" val="386694190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7829" y="496389"/>
            <a:ext cx="10229397" cy="5294811"/>
          </a:xfrm>
        </p:spPr>
        <p:txBody>
          <a:bodyPr>
            <a:normAutofit/>
          </a:bodyPr>
          <a:lstStyle/>
          <a:p>
            <a:r>
              <a:rPr lang="en-US" dirty="0" smtClean="0"/>
              <a:t>chronically </a:t>
            </a:r>
            <a:r>
              <a:rPr lang="en-US" dirty="0"/>
              <a:t>anteriorly </a:t>
            </a:r>
            <a:r>
              <a:rPr lang="en-US" dirty="0" smtClean="0"/>
              <a:t>positioned:</a:t>
            </a:r>
          </a:p>
          <a:p>
            <a:r>
              <a:rPr lang="en-US" dirty="0" smtClean="0"/>
              <a:t> </a:t>
            </a:r>
            <a:r>
              <a:rPr lang="en-US" dirty="0"/>
              <a:t>the posterior attachment </a:t>
            </a:r>
            <a:r>
              <a:rPr lang="en-US" dirty="0" smtClean="0"/>
              <a:t>is stretched </a:t>
            </a:r>
            <a:r>
              <a:rPr lang="en-US" dirty="0"/>
              <a:t>between the articulating surfaces of the condyle and temporal bone</a:t>
            </a:r>
            <a:r>
              <a:rPr lang="en-US" dirty="0" smtClean="0"/>
              <a:t>,</a:t>
            </a:r>
          </a:p>
          <a:p>
            <a:r>
              <a:rPr lang="en-US" dirty="0" smtClean="0"/>
              <a:t> Became fibrosis </a:t>
            </a:r>
          </a:p>
          <a:p>
            <a:r>
              <a:rPr lang="en-US" dirty="0" smtClean="0"/>
              <a:t>MRI </a:t>
            </a:r>
            <a:r>
              <a:rPr lang="en-US" dirty="0"/>
              <a:t>signal may become lower and approximate that </a:t>
            </a:r>
            <a:r>
              <a:rPr lang="en-US" dirty="0" smtClean="0"/>
              <a:t>of the </a:t>
            </a:r>
            <a:r>
              <a:rPr lang="en-US" dirty="0"/>
              <a:t>posterior band. </a:t>
            </a:r>
            <a:endParaRPr lang="en-US" dirty="0" smtClean="0"/>
          </a:p>
          <a:p>
            <a:r>
              <a:rPr lang="en-US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Anteromedial </a:t>
            </a:r>
            <a:r>
              <a:rPr lang="en-US" dirty="0"/>
              <a:t>displacement is indicated in </a:t>
            </a:r>
            <a:r>
              <a:rPr lang="en-US" b="1" dirty="0"/>
              <a:t>corrected sagittal </a:t>
            </a:r>
            <a:r>
              <a:rPr lang="en-US" dirty="0" smtClean="0"/>
              <a:t>images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in </a:t>
            </a:r>
            <a:r>
              <a:rPr lang="en-US" dirty="0"/>
              <a:t>a normal position in the medial images of the joint</a:t>
            </a:r>
            <a:r>
              <a:rPr lang="en-US" dirty="0" smtClean="0"/>
              <a:t>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anteriorly </a:t>
            </a:r>
            <a:r>
              <a:rPr lang="en-US" dirty="0"/>
              <a:t>positioned in the lateral images of the same joint. </a:t>
            </a:r>
            <a:endParaRPr lang="en-US" dirty="0" smtClean="0"/>
          </a:p>
          <a:p>
            <a:r>
              <a:rPr lang="en-US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Medial </a:t>
            </a:r>
            <a:r>
              <a:rPr lang="en-US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or </a:t>
            </a:r>
            <a:r>
              <a:rPr lang="en-US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lateral displacement </a:t>
            </a:r>
            <a:r>
              <a:rPr lang="en-US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is indicated on corrected coronal MRI </a:t>
            </a:r>
            <a:endParaRPr lang="en-US" b="1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/>
              <a:t>Posterior disc displacement </a:t>
            </a:r>
            <a:r>
              <a:rPr lang="en-US" dirty="0"/>
              <a:t>is rare.</a:t>
            </a:r>
          </a:p>
        </p:txBody>
      </p:sp>
    </p:spTree>
    <p:extLst>
      <p:ext uri="{BB962C8B-B14F-4D97-AF65-F5344CB8AC3E}">
        <p14:creationId xmlns:p14="http://schemas.microsoft.com/office/powerpoint/2010/main" val="365754594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51715" y="5868"/>
            <a:ext cx="5381896" cy="685213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17863" y="2504943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latin typeface="PalatinoLinotype-Roman"/>
              </a:rPr>
              <a:t>Disc change:</a:t>
            </a:r>
          </a:p>
          <a:p>
            <a:r>
              <a:rPr lang="en-US" dirty="0" smtClean="0">
                <a:latin typeface="PalatinoLinotype-Roman"/>
              </a:rPr>
              <a:t>vary </a:t>
            </a:r>
            <a:r>
              <a:rPr lang="en-US" dirty="0">
                <a:latin typeface="PalatinoLinotype-Roman"/>
              </a:rPr>
              <a:t>from enlargement of the posterior band </a:t>
            </a:r>
            <a:endParaRPr lang="en-US" dirty="0" smtClean="0">
              <a:latin typeface="PalatinoLinotype-Roman"/>
            </a:endParaRPr>
          </a:p>
          <a:p>
            <a:r>
              <a:rPr lang="en-US" dirty="0" smtClean="0">
                <a:latin typeface="PalatinoLinotype-Roman"/>
              </a:rPr>
              <a:t>a bilinear </a:t>
            </a:r>
          </a:p>
          <a:p>
            <a:r>
              <a:rPr lang="en-US" dirty="0" smtClean="0">
                <a:latin typeface="PalatinoLinotype-Roman"/>
              </a:rPr>
              <a:t>biconvex </a:t>
            </a:r>
            <a:r>
              <a:rPr lang="en-US" dirty="0">
                <a:latin typeface="PalatinoLinotype-Roman"/>
              </a:rPr>
              <a:t>disc outline</a:t>
            </a:r>
            <a:r>
              <a:rPr lang="en-US" dirty="0" smtClean="0">
                <a:latin typeface="PalatinoLinotype-Roman"/>
              </a:rPr>
              <a:t>.</a:t>
            </a:r>
          </a:p>
          <a:p>
            <a:endParaRPr lang="en-US" dirty="0">
              <a:latin typeface="PalatinoLinotype-Roman"/>
            </a:endParaRPr>
          </a:p>
          <a:p>
            <a:endParaRPr lang="en-US" dirty="0" smtClean="0">
              <a:latin typeface="PalatinoLinotype-Roman"/>
            </a:endParaRPr>
          </a:p>
          <a:p>
            <a:endParaRPr lang="en-US" dirty="0">
              <a:latin typeface="PalatinoLinotype-Roman"/>
            </a:endParaRPr>
          </a:p>
          <a:p>
            <a:r>
              <a:rPr lang="en-US" dirty="0"/>
              <a:t>an increase in </a:t>
            </a:r>
            <a:r>
              <a:rPr lang="en-US" dirty="0" smtClean="0"/>
              <a:t>signal</a:t>
            </a:r>
          </a:p>
          <a:p>
            <a:endParaRPr lang="en-US" dirty="0" smtClean="0"/>
          </a:p>
          <a:p>
            <a:r>
              <a:rPr lang="en-US" dirty="0" smtClean="0"/>
              <a:t>Perforations </a:t>
            </a:r>
            <a:r>
              <a:rPr lang="en-US" dirty="0"/>
              <a:t>commonly occur in </a:t>
            </a:r>
            <a:r>
              <a:rPr lang="en-US" dirty="0" smtClean="0"/>
              <a:t>the </a:t>
            </a:r>
            <a:r>
              <a:rPr lang="en-US" dirty="0" err="1" smtClean="0"/>
              <a:t>retrodiscal</a:t>
            </a:r>
            <a:r>
              <a:rPr lang="en-US" dirty="0" smtClean="0"/>
              <a:t> tissue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897825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none" dirty="0" smtClean="0"/>
              <a:t>Remodeling</a:t>
            </a:r>
            <a:endParaRPr lang="en-US" cap="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adaptive </a:t>
            </a:r>
            <a:r>
              <a:rPr lang="en-US" dirty="0" smtClean="0"/>
              <a:t>response</a:t>
            </a:r>
          </a:p>
          <a:p>
            <a:r>
              <a:rPr lang="en-US" dirty="0"/>
              <a:t>alterations of the shape of the condyle and articular eminence</a:t>
            </a:r>
            <a:r>
              <a:rPr lang="en-US" dirty="0" smtClean="0"/>
              <a:t>,</a:t>
            </a:r>
          </a:p>
          <a:p>
            <a:r>
              <a:rPr lang="en-US" dirty="0"/>
              <a:t>flattening of curved joint surfaces</a:t>
            </a:r>
          </a:p>
          <a:p>
            <a:r>
              <a:rPr lang="en-US" dirty="0"/>
              <a:t>The number of </a:t>
            </a:r>
            <a:r>
              <a:rPr lang="en-US" dirty="0" smtClean="0"/>
              <a:t>trabeculae also </a:t>
            </a:r>
            <a:r>
              <a:rPr lang="en-US" dirty="0"/>
              <a:t>increase, </a:t>
            </a:r>
            <a:r>
              <a:rPr lang="en-US" dirty="0" smtClean="0"/>
              <a:t>increasing </a:t>
            </a:r>
            <a:r>
              <a:rPr lang="en-US" dirty="0"/>
              <a:t>the density of subchondral cancellous bone</a:t>
            </a:r>
          </a:p>
          <a:p>
            <a:r>
              <a:rPr lang="en-US" dirty="0"/>
              <a:t>(subchondral sclerosis</a:t>
            </a:r>
            <a:r>
              <a:rPr lang="en-US" dirty="0" smtClean="0"/>
              <a:t>)</a:t>
            </a:r>
          </a:p>
          <a:p>
            <a:r>
              <a:rPr lang="en-US" dirty="0" smtClean="0"/>
              <a:t>Occur </a:t>
            </a:r>
            <a:r>
              <a:rPr lang="en-US" dirty="0"/>
              <a:t>adult life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682690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Changes noted in the diagnostic images may affect the condyle, posterior slope of the articular eminence. </a:t>
            </a:r>
            <a:r>
              <a:rPr lang="en-US" dirty="0" smtClean="0"/>
              <a:t>, or both</a:t>
            </a:r>
          </a:p>
          <a:p>
            <a:endParaRPr lang="en-US" dirty="0"/>
          </a:p>
          <a:p>
            <a:r>
              <a:rPr lang="en-US" dirty="0" smtClean="0"/>
              <a:t>in </a:t>
            </a:r>
            <a:r>
              <a:rPr lang="en-US" dirty="0"/>
              <a:t>the early stages, lateral aspect </a:t>
            </a:r>
            <a:r>
              <a:rPr lang="en-US" dirty="0" smtClean="0"/>
              <a:t>, then </a:t>
            </a:r>
            <a:r>
              <a:rPr lang="en-US" dirty="0"/>
              <a:t>the central and medial aspects become involved 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flattening,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dirty="0"/>
              <a:t>thickening of the cortex of the articulating </a:t>
            </a:r>
            <a:r>
              <a:rPr lang="en-US" dirty="0" smtClean="0"/>
              <a:t>surfaces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subchondral sclerosis</a:t>
            </a:r>
          </a:p>
        </p:txBody>
      </p:sp>
    </p:spTree>
    <p:extLst>
      <p:ext uri="{BB962C8B-B14F-4D97-AF65-F5344CB8AC3E}">
        <p14:creationId xmlns:p14="http://schemas.microsoft.com/office/powerpoint/2010/main" val="413056835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36664" y="0"/>
            <a:ext cx="5629698" cy="6764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62167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none" dirty="0" smtClean="0"/>
              <a:t>Differential Interpretation.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Severe </a:t>
            </a:r>
            <a:r>
              <a:rPr lang="en-US" dirty="0"/>
              <a:t>joint flattening and subchondral sclerosis may be difficult to </a:t>
            </a:r>
            <a:r>
              <a:rPr lang="en-US" dirty="0" smtClean="0"/>
              <a:t>differentiate from </a:t>
            </a:r>
            <a:r>
              <a:rPr lang="en-US" dirty="0"/>
              <a:t>early-onset DJD. </a:t>
            </a:r>
            <a:endParaRPr lang="en-US" dirty="0" smtClean="0"/>
          </a:p>
          <a:p>
            <a:endParaRPr lang="en-US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endParaRPr lang="en-US" b="1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endParaRPr lang="en-US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endParaRPr lang="en-US" b="1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The </a:t>
            </a:r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appearance of bone 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erosions, osteophytes</a:t>
            </a:r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, and loss of joint space in the diagnostic image are signs of DJD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4378996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none" dirty="0" smtClean="0"/>
              <a:t>Degenerative Joint Disease</a:t>
            </a:r>
            <a:endParaRPr lang="en-US" cap="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DJD or </a:t>
            </a:r>
            <a:r>
              <a:rPr lang="en-US" dirty="0" smtClean="0"/>
              <a:t>osteoarthritis</a:t>
            </a:r>
          </a:p>
          <a:p>
            <a:r>
              <a:rPr lang="en-US" dirty="0"/>
              <a:t>breakdown of the articulating fibrocartilage </a:t>
            </a:r>
            <a:r>
              <a:rPr lang="en-US" dirty="0" smtClean="0"/>
              <a:t>covering</a:t>
            </a:r>
          </a:p>
          <a:p>
            <a:r>
              <a:rPr lang="en-US" dirty="0" smtClean="0"/>
              <a:t>Acute </a:t>
            </a:r>
            <a:r>
              <a:rPr lang="en-US" dirty="0"/>
              <a:t>trauma, hypermobility, and abnormal loading </a:t>
            </a:r>
            <a:r>
              <a:rPr lang="en-US" dirty="0" smtClean="0"/>
              <a:t>of the </a:t>
            </a:r>
            <a:r>
              <a:rPr lang="en-US" dirty="0"/>
              <a:t>joint that may occur in </a:t>
            </a:r>
            <a:r>
              <a:rPr lang="en-US" dirty="0" smtClean="0"/>
              <a:t>parafunction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5250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 err="1"/>
              <a:t>noninflammatory</a:t>
            </a:r>
            <a:r>
              <a:rPr lang="en-US" dirty="0"/>
              <a:t> disorder characterized by </a:t>
            </a:r>
            <a:r>
              <a:rPr lang="en-US" dirty="0" smtClean="0"/>
              <a:t>joint deterioration </a:t>
            </a:r>
            <a:r>
              <a:rPr lang="en-US" dirty="0"/>
              <a:t>and bony proliferation. </a:t>
            </a:r>
            <a:endParaRPr lang="en-US" dirty="0" smtClean="0"/>
          </a:p>
          <a:p>
            <a:r>
              <a:rPr lang="en-US" dirty="0" smtClean="0"/>
              <a:t>Joint </a:t>
            </a:r>
            <a:r>
              <a:rPr lang="en-US" dirty="0"/>
              <a:t>deterioration is characterized by </a:t>
            </a:r>
            <a:r>
              <a:rPr lang="en-US" dirty="0" smtClean="0"/>
              <a:t>bone erosion/ 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Acute</a:t>
            </a:r>
          </a:p>
          <a:p>
            <a:r>
              <a:rPr lang="en-US" dirty="0" smtClean="0"/>
              <a:t>new </a:t>
            </a:r>
            <a:r>
              <a:rPr lang="en-US" dirty="0"/>
              <a:t>bone formation at the periphery of articular </a:t>
            </a:r>
            <a:r>
              <a:rPr lang="en-US" dirty="0" smtClean="0"/>
              <a:t>surfaces (osteophyte</a:t>
            </a:r>
            <a:r>
              <a:rPr lang="en-US" dirty="0"/>
              <a:t>) and in the subchondral region (sclerosis) represents the </a:t>
            </a:r>
            <a:r>
              <a:rPr lang="en-US" dirty="0" smtClean="0"/>
              <a:t>proliferative component</a:t>
            </a:r>
            <a:r>
              <a:rPr lang="en-US" dirty="0"/>
              <a:t>. </a:t>
            </a:r>
            <a:r>
              <a:rPr lang="en-US" dirty="0" smtClean="0"/>
              <a:t>/ 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Chronic</a:t>
            </a:r>
          </a:p>
        </p:txBody>
      </p:sp>
    </p:spTree>
    <p:extLst>
      <p:ext uri="{BB962C8B-B14F-4D97-AF65-F5344CB8AC3E}">
        <p14:creationId xmlns:p14="http://schemas.microsoft.com/office/powerpoint/2010/main" val="65409571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138" y="522515"/>
            <a:ext cx="10699660" cy="611003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000" dirty="0" smtClean="0"/>
              <a:t>any </a:t>
            </a:r>
            <a:r>
              <a:rPr lang="en-US" sz="2000" dirty="0"/>
              <a:t>age, although </a:t>
            </a:r>
            <a:r>
              <a:rPr lang="en-US" sz="2000" dirty="0" smtClean="0"/>
              <a:t>increases </a:t>
            </a:r>
            <a:r>
              <a:rPr lang="en-US" sz="2000" dirty="0"/>
              <a:t>with age. </a:t>
            </a:r>
            <a:endParaRPr lang="en-US" sz="2000" dirty="0" smtClean="0"/>
          </a:p>
          <a:p>
            <a:pPr>
              <a:lnSpc>
                <a:spcPct val="150000"/>
              </a:lnSpc>
            </a:pPr>
            <a:r>
              <a:rPr lang="en-US" sz="2000" dirty="0" smtClean="0"/>
              <a:t>female </a:t>
            </a:r>
            <a:r>
              <a:rPr lang="en-US" sz="2000" dirty="0"/>
              <a:t>preponderance. </a:t>
            </a:r>
            <a:endParaRPr lang="en-US" sz="2000" dirty="0" smtClean="0"/>
          </a:p>
          <a:p>
            <a:r>
              <a:rPr lang="en-US" sz="2000" dirty="0" smtClean="0"/>
              <a:t>asymptomatic</a:t>
            </a:r>
            <a:r>
              <a:rPr lang="en-US" sz="2000" dirty="0"/>
              <a:t>, </a:t>
            </a:r>
            <a:r>
              <a:rPr lang="en-US" sz="2000" dirty="0" smtClean="0"/>
              <a:t>or: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 smtClean="0"/>
              <a:t>pain </a:t>
            </a:r>
            <a:r>
              <a:rPr lang="en-US" sz="2000" dirty="0"/>
              <a:t>on palpation </a:t>
            </a:r>
            <a:r>
              <a:rPr lang="en-US" sz="2000" dirty="0" smtClean="0"/>
              <a:t>and movement</a:t>
            </a:r>
            <a:endParaRPr lang="en-US" sz="2000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 smtClean="0"/>
              <a:t> </a:t>
            </a:r>
            <a:r>
              <a:rPr lang="en-US" sz="2000" dirty="0"/>
              <a:t>joint noises (crepitus</a:t>
            </a:r>
            <a:r>
              <a:rPr lang="en-US" sz="2000" dirty="0" smtClean="0"/>
              <a:t>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 smtClean="0"/>
              <a:t> </a:t>
            </a:r>
            <a:r>
              <a:rPr lang="en-US" sz="2000" dirty="0"/>
              <a:t>limited range of </a:t>
            </a:r>
            <a:r>
              <a:rPr lang="en-US" sz="2000" dirty="0" smtClean="0"/>
              <a:t>motion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 smtClean="0"/>
              <a:t>Muscle hyperactivity.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 smtClean="0"/>
              <a:t> </a:t>
            </a:r>
            <a:r>
              <a:rPr lang="en-US" sz="2000" dirty="0"/>
              <a:t>The onset of symptoms may be sudden or gradual, </a:t>
            </a:r>
            <a:r>
              <a:rPr lang="en-US" sz="2000" dirty="0" smtClean="0"/>
              <a:t>spontaneously</a:t>
            </a:r>
            <a:r>
              <a:rPr lang="en-US" sz="2000" dirty="0"/>
              <a:t>, </a:t>
            </a:r>
            <a:r>
              <a:rPr lang="en-US" sz="2000" dirty="0" smtClean="0"/>
              <a:t>or cyclic</a:t>
            </a:r>
          </a:p>
          <a:p>
            <a:pPr>
              <a:buFont typeface="Wingdings" panose="05000000000000000000" pitchFamily="2" charset="2"/>
              <a:buChar char="ü"/>
            </a:pPr>
            <a:endParaRPr lang="en-US" sz="2000" dirty="0"/>
          </a:p>
          <a:p>
            <a:pPr>
              <a:buFont typeface="Wingdings" panose="05000000000000000000" pitchFamily="2" charset="2"/>
              <a:buChar char="ü"/>
            </a:pPr>
            <a:endParaRPr lang="en-US" sz="2000" dirty="0" smtClean="0"/>
          </a:p>
          <a:p>
            <a:r>
              <a:rPr lang="en-US" sz="2000" dirty="0" smtClean="0"/>
              <a:t>“</a:t>
            </a:r>
            <a:r>
              <a:rPr lang="en-US" sz="2000" dirty="0"/>
              <a:t>burns out,” and symptoms disappear or </a:t>
            </a:r>
            <a:r>
              <a:rPr lang="en-US" sz="2000" dirty="0" smtClean="0"/>
              <a:t>decrease markedly </a:t>
            </a:r>
            <a:r>
              <a:rPr lang="en-US" sz="2000" dirty="0"/>
              <a:t>in severity in long-standing cases.</a:t>
            </a:r>
          </a:p>
        </p:txBody>
      </p:sp>
    </p:spTree>
    <p:extLst>
      <p:ext uri="{BB962C8B-B14F-4D97-AF65-F5344CB8AC3E}">
        <p14:creationId xmlns:p14="http://schemas.microsoft.com/office/powerpoint/2010/main" val="101076206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none" dirty="0" smtClean="0"/>
              <a:t>Imaging Features.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1887" y="1423851"/>
            <a:ext cx="10425340" cy="4367349"/>
          </a:xfrm>
        </p:spPr>
        <p:txBody>
          <a:bodyPr>
            <a:normAutofit/>
          </a:bodyPr>
          <a:lstStyle/>
          <a:p>
            <a:r>
              <a:rPr lang="en-US" sz="2000" dirty="0" smtClean="0"/>
              <a:t>Osseous </a:t>
            </a:r>
            <a:r>
              <a:rPr lang="en-US" sz="2000" dirty="0"/>
              <a:t>changes </a:t>
            </a:r>
            <a:r>
              <a:rPr lang="en-US" sz="2000" dirty="0" smtClean="0"/>
              <a:t>on </a:t>
            </a:r>
            <a:r>
              <a:rPr lang="en-US" sz="2000" dirty="0"/>
              <a:t>CT images, </a:t>
            </a:r>
            <a:r>
              <a:rPr lang="en-US" sz="2000" dirty="0" smtClean="0"/>
              <a:t>may </a:t>
            </a:r>
            <a:r>
              <a:rPr lang="en-US" sz="2000" dirty="0"/>
              <a:t>be seen on MRI, particularly T1-weighted or </a:t>
            </a:r>
            <a:r>
              <a:rPr lang="en-US" sz="2000" dirty="0" smtClean="0"/>
              <a:t>proton density </a:t>
            </a:r>
            <a:r>
              <a:rPr lang="en-US" sz="2000" dirty="0"/>
              <a:t>images. </a:t>
            </a:r>
            <a:endParaRPr lang="en-US" sz="2000" dirty="0" smtClean="0"/>
          </a:p>
          <a:p>
            <a:r>
              <a:rPr lang="en-US" sz="2000" dirty="0" smtClean="0"/>
              <a:t>Erosions </a:t>
            </a:r>
            <a:r>
              <a:rPr lang="en-US" sz="2000" dirty="0"/>
              <a:t>of the bone are a sign of the deteriorating component </a:t>
            </a:r>
            <a:r>
              <a:rPr lang="en-US" sz="2000" dirty="0" smtClean="0"/>
              <a:t>of DJD.</a:t>
            </a:r>
          </a:p>
          <a:p>
            <a:r>
              <a:rPr lang="en-US" sz="2000" dirty="0" smtClean="0"/>
              <a:t>small </a:t>
            </a:r>
            <a:r>
              <a:rPr lang="en-US" sz="2000" dirty="0"/>
              <a:t>to large “bites” or “scoops” </a:t>
            </a:r>
            <a:r>
              <a:rPr lang="en-US" sz="2000" dirty="0" smtClean="0"/>
              <a:t>loss </a:t>
            </a:r>
            <a:r>
              <a:rPr lang="en-US" sz="2000" dirty="0"/>
              <a:t>of bone volume </a:t>
            </a:r>
            <a:endParaRPr lang="en-US" sz="2000" dirty="0" smtClean="0"/>
          </a:p>
          <a:p>
            <a:r>
              <a:rPr lang="en-US" sz="2000" dirty="0" smtClean="0"/>
              <a:t>In </a:t>
            </a:r>
            <a:r>
              <a:rPr lang="en-US" sz="2000" dirty="0"/>
              <a:t>severe DJD, the glenoid fossa may appear </a:t>
            </a:r>
            <a:r>
              <a:rPr lang="en-US" sz="2000" dirty="0" smtClean="0"/>
              <a:t>grossly </a:t>
            </a:r>
            <a:r>
              <a:rPr lang="en-US" sz="20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enlarged</a:t>
            </a:r>
            <a:r>
              <a:rPr lang="en-US" sz="2000" dirty="0" smtClean="0"/>
              <a:t> </a:t>
            </a:r>
          </a:p>
          <a:p>
            <a:r>
              <a:rPr lang="en-US" sz="2000" dirty="0" smtClean="0"/>
              <a:t>may </a:t>
            </a:r>
            <a:r>
              <a:rPr lang="en-US" sz="2000" dirty="0"/>
              <a:t>allow the condylar head to move forward and superiorly into </a:t>
            </a:r>
            <a:r>
              <a:rPr lang="en-US" sz="2000" dirty="0" smtClean="0"/>
              <a:t>an abnormal </a:t>
            </a:r>
            <a:r>
              <a:rPr lang="en-US" sz="2000" dirty="0"/>
              <a:t>anterior position that may result in an anterior </a:t>
            </a:r>
            <a:r>
              <a:rPr lang="en-US" sz="20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open bite</a:t>
            </a:r>
            <a:r>
              <a:rPr lang="en-US" sz="2000" dirty="0"/>
              <a:t>. 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The </a:t>
            </a:r>
            <a:r>
              <a:rPr lang="en-US" sz="2000" dirty="0"/>
              <a:t>condyle </a:t>
            </a:r>
            <a:r>
              <a:rPr lang="en-US" sz="2000" dirty="0" smtClean="0"/>
              <a:t>also may </a:t>
            </a:r>
            <a:r>
              <a:rPr lang="en-US" sz="2000" dirty="0"/>
              <a:t>be markedly diminished in size and altered in shape because of severe erosions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3125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6" t="17669" r="44112" b="39920"/>
          <a:stretch/>
        </p:blipFill>
        <p:spPr>
          <a:xfrm>
            <a:off x="1440770" y="333733"/>
            <a:ext cx="8621485" cy="6037101"/>
          </a:xfrm>
        </p:spPr>
      </p:pic>
    </p:spTree>
    <p:extLst>
      <p:ext uri="{BB962C8B-B14F-4D97-AF65-F5344CB8AC3E}">
        <p14:creationId xmlns:p14="http://schemas.microsoft.com/office/powerpoint/2010/main" val="230957866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none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Subchondral Or Ely Cysts:</a:t>
            </a:r>
            <a:r>
              <a:rPr lang="en-US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/>
            </a:r>
            <a:br>
              <a:rPr lang="en-US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</a:t>
            </a:r>
            <a:r>
              <a:rPr lang="en-US" dirty="0"/>
              <a:t>some cases, small, round, radiolucent areas with irregular margins surrounded </a:t>
            </a:r>
            <a:r>
              <a:rPr lang="en-US" dirty="0" smtClean="0"/>
              <a:t>by a </a:t>
            </a:r>
            <a:r>
              <a:rPr lang="en-US" dirty="0"/>
              <a:t>varying area of sclerosis are visible, deep to the articulating surfaces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are </a:t>
            </a:r>
            <a:r>
              <a:rPr lang="en-US" dirty="0"/>
              <a:t>not true cysts but rather are areas </a:t>
            </a:r>
            <a:r>
              <a:rPr lang="en-US" dirty="0" smtClean="0"/>
              <a:t>of degeneration </a:t>
            </a:r>
            <a:r>
              <a:rPr lang="en-US" dirty="0"/>
              <a:t>that contain fibrous connective tissue, granulation tissue, and </a:t>
            </a:r>
            <a:r>
              <a:rPr lang="en-US" dirty="0" smtClean="0"/>
              <a:t>osteoid </a:t>
            </a:r>
          </a:p>
          <a:p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maximal </a:t>
            </a:r>
            <a:r>
              <a:rPr lang="en-US" dirty="0" err="1" smtClean="0"/>
              <a:t>intercuspation</a:t>
            </a:r>
            <a:r>
              <a:rPr lang="en-US" dirty="0" smtClean="0"/>
              <a:t>:</a:t>
            </a:r>
            <a:r>
              <a:rPr lang="en-US" dirty="0"/>
              <a:t> </a:t>
            </a:r>
            <a:r>
              <a:rPr lang="en-US" dirty="0" smtClean="0"/>
              <a:t>Joint space </a:t>
            </a:r>
            <a:r>
              <a:rPr lang="en-US" dirty="0"/>
              <a:t>may be narrow or </a:t>
            </a:r>
            <a:r>
              <a:rPr lang="en-US" dirty="0" smtClean="0"/>
              <a:t>absent</a:t>
            </a:r>
          </a:p>
          <a:p>
            <a:endParaRPr lang="en-US" dirty="0" smtClean="0"/>
          </a:p>
          <a:p>
            <a:r>
              <a:rPr lang="en-US" dirty="0" smtClean="0"/>
              <a:t>correlates </a:t>
            </a:r>
            <a:r>
              <a:rPr lang="en-US" dirty="0"/>
              <a:t>with a displaced </a:t>
            </a:r>
            <a:r>
              <a:rPr lang="en-US" dirty="0" smtClean="0"/>
              <a:t>disc and </a:t>
            </a:r>
            <a:r>
              <a:rPr lang="en-US" dirty="0"/>
              <a:t>frequently with a perforation of the disc or posterior attachment, resulting </a:t>
            </a:r>
            <a:r>
              <a:rPr lang="en-US" dirty="0" smtClean="0"/>
              <a:t>in bone-to-bone </a:t>
            </a:r>
            <a:r>
              <a:rPr lang="en-US" dirty="0"/>
              <a:t>contact of the joint components.</a:t>
            </a:r>
          </a:p>
        </p:txBody>
      </p:sp>
    </p:spTree>
    <p:extLst>
      <p:ext uri="{BB962C8B-B14F-4D97-AF65-F5344CB8AC3E}">
        <p14:creationId xmlns:p14="http://schemas.microsoft.com/office/powerpoint/2010/main" val="246580625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Proliferation Stage</a:t>
            </a:r>
            <a:endParaRPr lang="en-US" cap="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bone </a:t>
            </a:r>
            <a:r>
              <a:rPr lang="en-US" dirty="0"/>
              <a:t>formation occurs at the periphery </a:t>
            </a:r>
            <a:r>
              <a:rPr lang="en-US" dirty="0" smtClean="0"/>
              <a:t>of the </a:t>
            </a:r>
            <a:r>
              <a:rPr lang="en-US" dirty="0"/>
              <a:t>articulating </a:t>
            </a:r>
            <a:r>
              <a:rPr lang="en-US" dirty="0" smtClean="0"/>
              <a:t>surfaces/ osteophytes</a:t>
            </a:r>
            <a:r>
              <a:rPr lang="en-US" dirty="0"/>
              <a:t>, </a:t>
            </a:r>
            <a:endParaRPr lang="en-US" dirty="0" smtClean="0"/>
          </a:p>
          <a:p>
            <a:r>
              <a:rPr lang="en-US" dirty="0" smtClean="0"/>
              <a:t>may </a:t>
            </a:r>
            <a:r>
              <a:rPr lang="en-US" dirty="0"/>
              <a:t>form on any part of the </a:t>
            </a:r>
            <a:r>
              <a:rPr lang="en-US" dirty="0" smtClean="0"/>
              <a:t>joint/ more common in </a:t>
            </a:r>
            <a:r>
              <a:rPr lang="en-US" dirty="0" err="1" smtClean="0"/>
              <a:t>anterosuperior</a:t>
            </a:r>
            <a:r>
              <a:rPr lang="en-US" dirty="0" smtClean="0"/>
              <a:t> </a:t>
            </a:r>
            <a:r>
              <a:rPr lang="en-US" dirty="0"/>
              <a:t>surface of the condyle, the lateral aspect of the temporal bone or both</a:t>
            </a:r>
          </a:p>
          <a:p>
            <a:r>
              <a:rPr lang="en-US" dirty="0" smtClean="0"/>
              <a:t>Osteophytes </a:t>
            </a:r>
            <a:r>
              <a:rPr lang="en-US" dirty="0"/>
              <a:t>create </a:t>
            </a:r>
            <a:r>
              <a:rPr lang="en-US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broader</a:t>
            </a:r>
            <a:r>
              <a:rPr lang="en-US" dirty="0"/>
              <a:t>, </a:t>
            </a:r>
            <a:r>
              <a:rPr lang="en-US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flatter</a:t>
            </a:r>
            <a:r>
              <a:rPr lang="en-US" dirty="0"/>
              <a:t> bony articulating </a:t>
            </a:r>
            <a:r>
              <a:rPr lang="en-US" dirty="0" smtClean="0"/>
              <a:t>surfaces</a:t>
            </a:r>
          </a:p>
          <a:p>
            <a:r>
              <a:rPr lang="en-US" dirty="0" smtClean="0"/>
              <a:t>In severe cases</a:t>
            </a:r>
            <a:r>
              <a:rPr lang="en-US" dirty="0"/>
              <a:t>:</a:t>
            </a:r>
            <a:r>
              <a:rPr lang="en-US" dirty="0" smtClean="0"/>
              <a:t> </a:t>
            </a:r>
            <a:r>
              <a:rPr lang="en-US" dirty="0"/>
              <a:t>osteophyte formation may extend </a:t>
            </a:r>
            <a:r>
              <a:rPr lang="en-US" dirty="0" smtClean="0"/>
              <a:t>and may </a:t>
            </a:r>
            <a:r>
              <a:rPr lang="en-US" dirty="0"/>
              <a:t>also break off </a:t>
            </a:r>
            <a:r>
              <a:rPr lang="en-US" dirty="0" smtClean="0"/>
              <a:t>within </a:t>
            </a:r>
            <a:r>
              <a:rPr lang="en-US" dirty="0"/>
              <a:t>the</a:t>
            </a:r>
          </a:p>
          <a:p>
            <a:r>
              <a:rPr lang="en-US" dirty="0"/>
              <a:t>joint </a:t>
            </a:r>
            <a:r>
              <a:rPr lang="en-US" dirty="0" smtClean="0"/>
              <a:t>space/ “joint </a:t>
            </a:r>
            <a:r>
              <a:rPr lang="en-US" dirty="0"/>
              <a:t>mice</a:t>
            </a:r>
            <a:r>
              <a:rPr lang="en-US" dirty="0" smtClean="0"/>
              <a:t>,”</a:t>
            </a:r>
          </a:p>
        </p:txBody>
      </p:sp>
    </p:spTree>
    <p:extLst>
      <p:ext uri="{BB962C8B-B14F-4D97-AF65-F5344CB8AC3E}">
        <p14:creationId xmlns:p14="http://schemas.microsoft.com/office/powerpoint/2010/main" val="88650961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358" b="50266"/>
          <a:stretch/>
        </p:blipFill>
        <p:spPr>
          <a:xfrm>
            <a:off x="476795" y="953589"/>
            <a:ext cx="5081407" cy="46000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48698" r="373"/>
          <a:stretch/>
        </p:blipFill>
        <p:spPr>
          <a:xfrm>
            <a:off x="5933009" y="796834"/>
            <a:ext cx="5093223" cy="4756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34782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3510" y="609600"/>
            <a:ext cx="10195416" cy="5632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59144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26279" y="324940"/>
            <a:ext cx="5276257" cy="5845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72985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9154" r="57"/>
          <a:stretch/>
        </p:blipFill>
        <p:spPr>
          <a:xfrm>
            <a:off x="-2" y="-248845"/>
            <a:ext cx="12205589" cy="832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33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9" t="32368" r="21527" b="18530"/>
          <a:stretch/>
        </p:blipFill>
        <p:spPr>
          <a:xfrm>
            <a:off x="8447694" y="287382"/>
            <a:ext cx="3304903" cy="450668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0982" y="287382"/>
            <a:ext cx="3966209" cy="430203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35577" y="4691742"/>
            <a:ext cx="11217020" cy="1849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bony ellipsoid process of the mandible </a:t>
            </a:r>
            <a:r>
              <a:rPr lang="en-US" sz="2000" dirty="0" smtClean="0"/>
              <a:t>with a </a:t>
            </a:r>
            <a:r>
              <a:rPr lang="en-US" sz="2000" dirty="0"/>
              <a:t>narrow </a:t>
            </a:r>
            <a:r>
              <a:rPr lang="en-US" sz="2000" dirty="0" smtClean="0"/>
              <a:t>neck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err="1" smtClean="0"/>
              <a:t>Mediolaterally</a:t>
            </a:r>
            <a:r>
              <a:rPr lang="en-US" sz="2000" dirty="0" smtClean="0"/>
              <a:t> is bigger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/>
              <a:t>With the various shape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Superior surface is flat</a:t>
            </a:r>
            <a:r>
              <a:rPr lang="en-US" dirty="0"/>
              <a:t>, round, or </a:t>
            </a:r>
            <a:r>
              <a:rPr lang="en-US" dirty="0" smtClean="0"/>
              <a:t>markedly convex</a:t>
            </a:r>
            <a:r>
              <a:rPr lang="en-US" dirty="0"/>
              <a:t>, whereas the </a:t>
            </a:r>
            <a:r>
              <a:rPr lang="en-US" dirty="0" err="1"/>
              <a:t>mediolateral</a:t>
            </a:r>
            <a:r>
              <a:rPr lang="en-US" dirty="0"/>
              <a:t> contour is usually only </a:t>
            </a:r>
            <a:r>
              <a:rPr lang="en-US" dirty="0" smtClean="0"/>
              <a:t>mildly convex</a:t>
            </a:r>
            <a:r>
              <a:rPr lang="en-US" dirty="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731137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685801" y="2625635"/>
            <a:ext cx="845819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PalatinoLinotype-Roman"/>
              </a:rPr>
              <a:t>15-30 to sagittal plan </a:t>
            </a:r>
          </a:p>
          <a:p>
            <a:endParaRPr lang="en-US" dirty="0" smtClean="0">
              <a:latin typeface="PalatinoLinotype-Roman"/>
            </a:endParaRPr>
          </a:p>
          <a:p>
            <a:r>
              <a:rPr lang="en-US" dirty="0" smtClean="0">
                <a:latin typeface="PalatinoLinotype-Roman"/>
              </a:rPr>
              <a:t>Starts in 6-month</a:t>
            </a:r>
          </a:p>
          <a:p>
            <a:endParaRPr lang="en-US" dirty="0">
              <a:latin typeface="PalatinoLinotype-Roman"/>
            </a:endParaRPr>
          </a:p>
          <a:p>
            <a:endParaRPr lang="en-US" dirty="0" smtClean="0">
              <a:latin typeface="PalatinoLinotype-Roman"/>
            </a:endParaRPr>
          </a:p>
          <a:p>
            <a:endParaRPr lang="en-US" dirty="0">
              <a:latin typeface="PalatinoLinotype-Roman"/>
            </a:endParaRPr>
          </a:p>
          <a:p>
            <a:r>
              <a:rPr lang="en-US" dirty="0" smtClean="0">
                <a:latin typeface="PalatinoLinotype-Roman"/>
              </a:rPr>
              <a:t>in children(under 20years) may show </a:t>
            </a:r>
            <a:r>
              <a:rPr lang="en-US" dirty="0">
                <a:latin typeface="PalatinoLinotype-Roman"/>
              </a:rPr>
              <a:t>little or no evidence of a cortical </a:t>
            </a:r>
            <a:r>
              <a:rPr lang="en-US" dirty="0" smtClean="0">
                <a:latin typeface="PalatinoLinotype-Roman"/>
              </a:rPr>
              <a:t>border</a:t>
            </a:r>
          </a:p>
          <a:p>
            <a:endParaRPr lang="en-US" dirty="0">
              <a:latin typeface="PalatinoLinotype-Roman"/>
            </a:endParaRPr>
          </a:p>
          <a:p>
            <a:endParaRPr lang="en-US" dirty="0" smtClean="0">
              <a:latin typeface="PalatinoLinotype-Roman"/>
            </a:endParaRPr>
          </a:p>
          <a:p>
            <a:endParaRPr lang="en-US" dirty="0">
              <a:latin typeface="PalatinoLinotype-Roman"/>
            </a:endParaRPr>
          </a:p>
          <a:p>
            <a:endParaRPr lang="en-US" dirty="0" smtClean="0">
              <a:latin typeface="PalatinoLinotype-Roman"/>
            </a:endParaRPr>
          </a:p>
          <a:p>
            <a:r>
              <a:rPr lang="en-US" dirty="0" smtClean="0">
                <a:latin typeface="PalatinoLinotype-Roman"/>
              </a:rPr>
              <a:t>Fibrocartilages in 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6234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031" y="127484"/>
            <a:ext cx="10131425" cy="1456267"/>
          </a:xfrm>
        </p:spPr>
        <p:txBody>
          <a:bodyPr>
            <a:normAutofit/>
          </a:bodyPr>
          <a:lstStyle/>
          <a:p>
            <a:r>
              <a:rPr lang="en-US" sz="4000" b="1" cap="none" dirty="0" smtClean="0">
                <a:solidFill>
                  <a:srgbClr val="CCFFFF"/>
                </a:solidFill>
              </a:rPr>
              <a:t>Temporal Component</a:t>
            </a:r>
            <a:endParaRPr lang="en-US" sz="4000" b="1" cap="none" dirty="0">
              <a:solidFill>
                <a:srgbClr val="CC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0263" y="1711234"/>
            <a:ext cx="10346963" cy="4341223"/>
          </a:xfrm>
        </p:spPr>
        <p:txBody>
          <a:bodyPr>
            <a:noAutofit/>
          </a:bodyPr>
          <a:lstStyle/>
          <a:p>
            <a:r>
              <a:rPr lang="en-US" sz="2000" dirty="0" smtClean="0"/>
              <a:t> S Shape In Sagittal View</a:t>
            </a:r>
          </a:p>
          <a:p>
            <a:r>
              <a:rPr lang="en-US" sz="2000" dirty="0" smtClean="0"/>
              <a:t> Summit, Apex, Or Crest</a:t>
            </a:r>
          </a:p>
          <a:p>
            <a:endParaRPr lang="en-US" sz="2000" dirty="0" smtClean="0"/>
          </a:p>
          <a:p>
            <a:r>
              <a:rPr lang="en-US" sz="2000" b="1" dirty="0" smtClean="0"/>
              <a:t>Variant depths </a:t>
            </a:r>
            <a:r>
              <a:rPr lang="en-US" sz="2000" b="1" dirty="0"/>
              <a:t>Glenoid </a:t>
            </a:r>
            <a:r>
              <a:rPr lang="en-US" sz="2000" b="1" dirty="0" smtClean="0"/>
              <a:t>fossa</a:t>
            </a:r>
          </a:p>
          <a:p>
            <a:r>
              <a:rPr lang="en-US" dirty="0" smtClean="0"/>
              <a:t>functional </a:t>
            </a:r>
            <a:r>
              <a:rPr lang="en-US" dirty="0"/>
              <a:t>stimulus </a:t>
            </a:r>
            <a:r>
              <a:rPr lang="en-US" dirty="0" smtClean="0"/>
              <a:t>from </a:t>
            </a:r>
            <a:r>
              <a:rPr lang="en-US" dirty="0"/>
              <a:t>the </a:t>
            </a:r>
            <a:r>
              <a:rPr lang="en-US" dirty="0" smtClean="0"/>
              <a:t>condyle</a:t>
            </a:r>
          </a:p>
          <a:p>
            <a:r>
              <a:rPr lang="en-US" dirty="0" err="1" smtClean="0"/>
              <a:t>Micrognathia</a:t>
            </a:r>
            <a:r>
              <a:rPr lang="en-US" dirty="0" smtClean="0"/>
              <a:t> or </a:t>
            </a:r>
            <a:r>
              <a:rPr lang="en-US" dirty="0"/>
              <a:t>condylar agenesis. </a:t>
            </a:r>
            <a:endParaRPr lang="en-US" dirty="0" smtClean="0"/>
          </a:p>
          <a:p>
            <a:r>
              <a:rPr lang="en-US" dirty="0" smtClean="0"/>
              <a:t>Young infants:</a:t>
            </a:r>
          </a:p>
          <a:p>
            <a:r>
              <a:rPr lang="en-US" dirty="0" smtClean="0"/>
              <a:t>lack </a:t>
            </a:r>
            <a:r>
              <a:rPr lang="en-US" dirty="0"/>
              <a:t>a definitive fossa and </a:t>
            </a:r>
            <a:r>
              <a:rPr lang="en-US" dirty="0" smtClean="0"/>
              <a:t>articular eminence</a:t>
            </a:r>
            <a:r>
              <a:rPr lang="en-US" dirty="0"/>
              <a:t>. 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during the first </a:t>
            </a:r>
            <a:r>
              <a:rPr lang="en-US" dirty="0"/>
              <a:t>3 years of life and reach a mature shape by age 4 years</a:t>
            </a:r>
            <a:r>
              <a:rPr lang="en-US" dirty="0" smtClean="0"/>
              <a:t>,</a:t>
            </a:r>
          </a:p>
          <a:p>
            <a:r>
              <a:rPr lang="en-US" dirty="0" smtClean="0"/>
              <a:t> </a:t>
            </a:r>
            <a:r>
              <a:rPr lang="en-US" dirty="0"/>
              <a:t>although the </a:t>
            </a:r>
            <a:r>
              <a:rPr lang="en-US" dirty="0" smtClean="0"/>
              <a:t>cortices may </a:t>
            </a:r>
            <a:r>
              <a:rPr lang="en-US" dirty="0"/>
              <a:t>remain indistinct until adulthood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2220" y="117247"/>
            <a:ext cx="3861471" cy="67407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09689" y="1948302"/>
            <a:ext cx="2011680" cy="2862322"/>
          </a:xfrm>
          <a:prstGeom prst="rect">
            <a:avLst/>
          </a:prstGeom>
          <a:solidFill>
            <a:srgbClr val="CC0099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Adult</a:t>
            </a:r>
          </a:p>
          <a:p>
            <a:r>
              <a:rPr lang="en-US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(sagittal/coronal)</a:t>
            </a:r>
          </a:p>
          <a:p>
            <a:endParaRPr lang="en-US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endParaRPr lang="en-US" b="1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endParaRPr lang="en-US" b="1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endParaRPr lang="en-US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endParaRPr lang="en-US" b="1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endParaRPr lang="en-US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r>
              <a:rPr lang="en-US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7-y old child</a:t>
            </a:r>
          </a:p>
          <a:p>
            <a:r>
              <a:rPr lang="en-US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(sagittal/coronal)</a:t>
            </a:r>
            <a:endParaRPr lang="en-US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396534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61DDDE80-2DFA-4F2A-B66F-72059846BD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Celestial</Template>
  <TotalTime>1628</TotalTime>
  <Words>2470</Words>
  <Application>Microsoft Office PowerPoint</Application>
  <PresentationFormat>Widescreen</PresentationFormat>
  <Paragraphs>356</Paragraphs>
  <Slides>65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73" baseType="lpstr">
      <vt:lpstr>Arial</vt:lpstr>
      <vt:lpstr>Arial-ItalicMT</vt:lpstr>
      <vt:lpstr>ArialMT</vt:lpstr>
      <vt:lpstr>Calibri</vt:lpstr>
      <vt:lpstr>Calibri Light</vt:lpstr>
      <vt:lpstr>PalatinoLinotype-Roman</vt:lpstr>
      <vt:lpstr>Wingdings</vt:lpstr>
      <vt:lpstr>Celestial</vt:lpstr>
      <vt:lpstr>Temporomandibular Joint Abnormalities</vt:lpstr>
      <vt:lpstr>Symptoms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Temporal Component</vt:lpstr>
      <vt:lpstr>PowerPoint Presentation</vt:lpstr>
      <vt:lpstr>Interarticular Disc</vt:lpstr>
      <vt:lpstr>PowerPoint Presentation</vt:lpstr>
      <vt:lpstr>PowerPoint Presentation</vt:lpstr>
      <vt:lpstr>Retrodiscal Tissues (Posterior Disc Attachment)</vt:lpstr>
      <vt:lpstr>rotational – hing like  post.2-5 mm ant.5-8 mm</vt:lpstr>
      <vt:lpstr>PowerPoint Presentation</vt:lpstr>
      <vt:lpstr>Temporomandibular Joint Imaging Modalities</vt:lpstr>
      <vt:lpstr>Panoramic</vt:lpstr>
      <vt:lpstr>PowerPoint Presentation</vt:lpstr>
      <vt:lpstr>Cone Beam Computed Tomography</vt:lpstr>
      <vt:lpstr>PowerPoint Presentation</vt:lpstr>
      <vt:lpstr>Multidetector Computed Tomography </vt:lpstr>
      <vt:lpstr>Magnetic Resonance Imaging</vt:lpstr>
      <vt:lpstr>PowerPoint Presentation</vt:lpstr>
      <vt:lpstr>Is Contraindicated In: </vt:lpstr>
      <vt:lpstr>Abnormalities Of The Temporomandibular Joint Developmental Abnormalities</vt:lpstr>
      <vt:lpstr>Condylar Hyperplasia </vt:lpstr>
      <vt:lpstr>PowerPoint Presentation</vt:lpstr>
      <vt:lpstr>PowerPoint Presentation</vt:lpstr>
      <vt:lpstr>PowerPoint Presentation</vt:lpstr>
      <vt:lpstr>PowerPoint Presentation</vt:lpstr>
      <vt:lpstr>Differential Interpretation</vt:lpstr>
      <vt:lpstr>Condylar Hypoplasia</vt:lpstr>
      <vt:lpstr>PowerPoint Presentation</vt:lpstr>
      <vt:lpstr>PowerPoint Presentation</vt:lpstr>
      <vt:lpstr>PowerPoint Presentation</vt:lpstr>
      <vt:lpstr>Differential Interpretation </vt:lpstr>
      <vt:lpstr>Coronoid Hyperplasia</vt:lpstr>
      <vt:lpstr>Coronoid Hyperplasia</vt:lpstr>
      <vt:lpstr>Imaging Features </vt:lpstr>
      <vt:lpstr>PowerPoint Presentation</vt:lpstr>
      <vt:lpstr>Bifid Condyle</vt:lpstr>
      <vt:lpstr>PowerPoint Presentation</vt:lpstr>
      <vt:lpstr>Soft Tissue Abnormalities</vt:lpstr>
      <vt:lpstr>Clinical Features</vt:lpstr>
      <vt:lpstr>Normal Disc Position </vt:lpstr>
      <vt:lpstr>PowerPoint Presentation</vt:lpstr>
      <vt:lpstr>Disc Displacement</vt:lpstr>
      <vt:lpstr>PowerPoint Presentation</vt:lpstr>
      <vt:lpstr>PowerPoint Presentation</vt:lpstr>
      <vt:lpstr>PowerPoint Presentation</vt:lpstr>
      <vt:lpstr>Remodeling</vt:lpstr>
      <vt:lpstr>PowerPoint Presentation</vt:lpstr>
      <vt:lpstr>PowerPoint Presentation</vt:lpstr>
      <vt:lpstr>Differential Interpretation. </vt:lpstr>
      <vt:lpstr>Degenerative Joint Disease</vt:lpstr>
      <vt:lpstr>PowerPoint Presentation</vt:lpstr>
      <vt:lpstr>PowerPoint Presentation</vt:lpstr>
      <vt:lpstr>Imaging Features. </vt:lpstr>
      <vt:lpstr>Subchondral Or Ely Cysts: </vt:lpstr>
      <vt:lpstr>Proliferation Stage</vt:lpstr>
      <vt:lpstr>PowerPoint Presentation</vt:lpstr>
      <vt:lpstr>PowerPoint Presentation</vt:lpstr>
      <vt:lpstr>PowerPoint Presentation</vt:lpstr>
      <vt:lpstr>PowerPoint Presentation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Temporomandibular Joint Abnormalities</dc:title>
  <dc:creator>RePack by Diakov</dc:creator>
  <cp:lastModifiedBy>RePack by Diakov</cp:lastModifiedBy>
  <cp:revision>53</cp:revision>
  <dcterms:created xsi:type="dcterms:W3CDTF">2023-12-02T06:01:34Z</dcterms:created>
  <dcterms:modified xsi:type="dcterms:W3CDTF">2025-12-09T04:06:28Z</dcterms:modified>
</cp:coreProperties>
</file>